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61" r:id="rId2"/>
    <p:sldId id="440" r:id="rId3"/>
    <p:sldId id="488" r:id="rId4"/>
    <p:sldId id="489" r:id="rId5"/>
    <p:sldId id="490" r:id="rId6"/>
    <p:sldId id="491" r:id="rId7"/>
    <p:sldId id="493" r:id="rId8"/>
    <p:sldId id="494" r:id="rId9"/>
    <p:sldId id="495" r:id="rId10"/>
    <p:sldId id="496" r:id="rId11"/>
    <p:sldId id="498" r:id="rId12"/>
    <p:sldId id="499" r:id="rId13"/>
    <p:sldId id="500" r:id="rId14"/>
    <p:sldId id="501" r:id="rId15"/>
    <p:sldId id="502" r:id="rId16"/>
    <p:sldId id="503" r:id="rId17"/>
    <p:sldId id="504" r:id="rId18"/>
    <p:sldId id="505" r:id="rId19"/>
    <p:sldId id="506" r:id="rId20"/>
    <p:sldId id="507" r:id="rId21"/>
    <p:sldId id="508" r:id="rId22"/>
    <p:sldId id="509" r:id="rId23"/>
    <p:sldId id="513" r:id="rId24"/>
    <p:sldId id="514" r:id="rId25"/>
    <p:sldId id="515" r:id="rId26"/>
    <p:sldId id="516" r:id="rId27"/>
    <p:sldId id="519" r:id="rId28"/>
    <p:sldId id="40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0" autoAdjust="0"/>
    <p:restoredTop sz="90833" autoAdjust="0"/>
  </p:normalViewPr>
  <p:slideViewPr>
    <p:cSldViewPr>
      <p:cViewPr varScale="1">
        <p:scale>
          <a:sx n="100" d="100"/>
          <a:sy n="100" d="100"/>
        </p:scale>
        <p:origin x="131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1A4C36-0174-4F91-AD6C-BB28D87E0BA3}" type="datetimeFigureOut">
              <a:rPr lang="en-US" smtClean="0"/>
              <a:pPr/>
              <a:t>12/13/2016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E3BACE-9753-4288-81BF-CA0AA97B45C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150938" y="692150"/>
            <a:ext cx="4556125" cy="3416300"/>
          </a:xfrm>
          <a:ln/>
        </p:spPr>
      </p:sp>
      <p:sp>
        <p:nvSpPr>
          <p:cNvPr id="6758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1/21/2004</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1/21/2004</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1/21/2004</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1/21/2004</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1/21/2004</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1/21/2004</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1/21/2004</a:t>
            </a:r>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1/21/2004</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1/21/2004</a:t>
            </a:r>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1/21/2004</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1/21/2004</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D2A1D3-94CF-4BE8-B9A0-75EFE4C74F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1/21/2004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D2A1D3-94CF-4BE8-B9A0-75EFE4C74F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6.png"/></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5.bin"/><Relationship Id="rId4" Type="http://schemas.openxmlformats.org/officeDocument/2006/relationships/image" Target="../media/image7.wmf"/></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0.wmf"/><Relationship Id="rId5" Type="http://schemas.openxmlformats.org/officeDocument/2006/relationships/oleObject" Target="../embeddings/oleObject7.bin"/><Relationship Id="rId4" Type="http://schemas.openxmlformats.org/officeDocument/2006/relationships/image" Target="../media/image9.w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Arial" pitchFamily="34" charset="0"/>
                <a:cs typeface="Arial" pitchFamily="34" charset="0"/>
              </a:rPr>
              <a:t>Artificial Intelligence</a:t>
            </a:r>
            <a:br>
              <a:rPr lang="en-US" dirty="0">
                <a:latin typeface="Arial" pitchFamily="34" charset="0"/>
                <a:cs typeface="Arial" pitchFamily="34" charset="0"/>
              </a:rPr>
            </a:br>
            <a:r>
              <a:rPr lang="en-US" dirty="0">
                <a:latin typeface="Arial" pitchFamily="34" charset="0"/>
                <a:cs typeface="Arial" pitchFamily="34" charset="0"/>
              </a:rPr>
              <a:t>Lecture No. 28</a:t>
            </a:r>
          </a:p>
        </p:txBody>
      </p:sp>
      <p:sp>
        <p:nvSpPr>
          <p:cNvPr id="4" name="Subtitle 3"/>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idx="4294967295"/>
          </p:nvPr>
        </p:nvSpPr>
        <p:spPr>
          <a:xfrm>
            <a:off x="152400" y="762000"/>
            <a:ext cx="7793037" cy="1143000"/>
          </a:xfrm>
        </p:spPr>
        <p:txBody>
          <a:bodyPr>
            <a:normAutofit fontScale="90000"/>
          </a:bodyPr>
          <a:lstStyle/>
          <a:p>
            <a:pPr eaLnBrk="1" hangingPunct="1"/>
            <a:r>
              <a:rPr lang="en-US" sz="4000" b="1" dirty="0"/>
              <a:t>The Parts of a Neuron</a:t>
            </a:r>
            <a:br>
              <a:rPr lang="en-US" sz="4000" dirty="0"/>
            </a:br>
            <a:endParaRPr lang="en-US" sz="4000" dirty="0"/>
          </a:p>
        </p:txBody>
      </p:sp>
      <p:sp>
        <p:nvSpPr>
          <p:cNvPr id="9221" name="Rectangle 3"/>
          <p:cNvSpPr>
            <a:spLocks noGrp="1" noChangeArrowheads="1"/>
          </p:cNvSpPr>
          <p:nvPr>
            <p:ph type="body" idx="4294967295"/>
          </p:nvPr>
        </p:nvSpPr>
        <p:spPr>
          <a:xfrm>
            <a:off x="493713" y="2017713"/>
            <a:ext cx="8650287" cy="4114800"/>
          </a:xfrm>
        </p:spPr>
        <p:txBody>
          <a:bodyPr/>
          <a:lstStyle/>
          <a:p>
            <a:pPr eaLnBrk="1" hangingPunct="1">
              <a:buFont typeface="Wingdings" pitchFamily="2" charset="2"/>
              <a:buNone/>
            </a:pPr>
            <a:endParaRPr lang="en-US" sz="2400"/>
          </a:p>
          <a:p>
            <a:pPr eaLnBrk="1" hangingPunct="1"/>
            <a:endParaRPr lang="en-US" sz="2400"/>
          </a:p>
        </p:txBody>
      </p:sp>
      <p:pic>
        <p:nvPicPr>
          <p:cNvPr id="17410" name="Picture 2" descr="http://www.helcohi.com/sse/images/body/1-4ci.gif"/>
          <p:cNvPicPr>
            <a:picLocks noChangeAspect="1" noChangeArrowheads="1"/>
          </p:cNvPicPr>
          <p:nvPr/>
        </p:nvPicPr>
        <p:blipFill>
          <a:blip r:embed="rId2" cstate="print"/>
          <a:srcRect/>
          <a:stretch>
            <a:fillRect/>
          </a:stretch>
        </p:blipFill>
        <p:spPr bwMode="auto">
          <a:xfrm>
            <a:off x="1371600" y="2057400"/>
            <a:ext cx="6172200" cy="419709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2"/>
          <p:cNvSpPr>
            <a:spLocks noGrp="1" noChangeArrowheads="1"/>
          </p:cNvSpPr>
          <p:nvPr>
            <p:ph type="title"/>
          </p:nvPr>
        </p:nvSpPr>
        <p:spPr/>
        <p:txBody>
          <a:bodyPr/>
          <a:lstStyle/>
          <a:p>
            <a:pPr eaLnBrk="1" hangingPunct="1"/>
            <a:r>
              <a:rPr lang="en-US" altLang="ja-JP" b="1" dirty="0">
                <a:ea typeface="MS PGothic" pitchFamily="34" charset="-128"/>
              </a:rPr>
              <a:t>How it Works</a:t>
            </a:r>
            <a:endParaRPr lang="en-US" b="1" dirty="0"/>
          </a:p>
        </p:txBody>
      </p:sp>
      <p:sp>
        <p:nvSpPr>
          <p:cNvPr id="10245" name="Rectangle 3"/>
          <p:cNvSpPr>
            <a:spLocks noGrp="1" noChangeArrowheads="1"/>
          </p:cNvSpPr>
          <p:nvPr>
            <p:ph type="body" idx="1"/>
          </p:nvPr>
        </p:nvSpPr>
        <p:spPr>
          <a:xfrm>
            <a:off x="304800" y="1828800"/>
            <a:ext cx="8458200" cy="4114800"/>
          </a:xfrm>
        </p:spPr>
        <p:txBody>
          <a:bodyPr/>
          <a:lstStyle/>
          <a:p>
            <a:pPr eaLnBrk="1" hangingPunct="1"/>
            <a:r>
              <a:rPr lang="en-US" altLang="ja-JP" dirty="0">
                <a:ea typeface="MS PGothic" pitchFamily="34" charset="-128"/>
              </a:rPr>
              <a:t>Each neuron has branching from it a number of small fibers called </a:t>
            </a:r>
            <a:r>
              <a:rPr lang="en-US" altLang="ja-JP" dirty="0">
                <a:solidFill>
                  <a:srgbClr val="FF0000"/>
                </a:solidFill>
                <a:ea typeface="MS PGothic" pitchFamily="34" charset="-128"/>
              </a:rPr>
              <a:t>dendrites</a:t>
            </a:r>
            <a:r>
              <a:rPr lang="en-US" altLang="ja-JP" dirty="0">
                <a:ea typeface="MS PGothic" pitchFamily="34" charset="-128"/>
              </a:rPr>
              <a:t> and a single long fiber, the </a:t>
            </a:r>
            <a:r>
              <a:rPr lang="en-US" altLang="ja-JP" dirty="0">
                <a:solidFill>
                  <a:srgbClr val="FF0000"/>
                </a:solidFill>
                <a:ea typeface="MS PGothic" pitchFamily="34" charset="-128"/>
              </a:rPr>
              <a:t>axon</a:t>
            </a:r>
            <a:r>
              <a:rPr lang="en-US" altLang="ja-JP" dirty="0">
                <a:ea typeface="MS PGothic" pitchFamily="34" charset="-128"/>
              </a:rPr>
              <a:t>. </a:t>
            </a:r>
          </a:p>
          <a:p>
            <a:pPr eaLnBrk="1" hangingPunct="1"/>
            <a:endParaRPr lang="ja-JP" altLang="en-US">
              <a:ea typeface="MS PGothic" pitchFamily="34" charset="-128"/>
            </a:endParaRPr>
          </a:p>
        </p:txBody>
      </p:sp>
      <p:pic>
        <p:nvPicPr>
          <p:cNvPr id="5" name="Picture 2" descr="http://www.helcohi.com/sse/images/body/1-4ci.gif"/>
          <p:cNvPicPr>
            <a:picLocks noChangeAspect="1" noChangeArrowheads="1"/>
          </p:cNvPicPr>
          <p:nvPr/>
        </p:nvPicPr>
        <p:blipFill>
          <a:blip r:embed="rId2" cstate="print"/>
          <a:srcRect/>
          <a:stretch>
            <a:fillRect/>
          </a:stretch>
        </p:blipFill>
        <p:spPr bwMode="auto">
          <a:xfrm>
            <a:off x="3240741" y="3276600"/>
            <a:ext cx="5065059" cy="3444241"/>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Rectangle 2"/>
          <p:cNvSpPr>
            <a:spLocks noGrp="1" noChangeArrowheads="1"/>
          </p:cNvSpPr>
          <p:nvPr>
            <p:ph type="title"/>
          </p:nvPr>
        </p:nvSpPr>
        <p:spPr/>
        <p:txBody>
          <a:bodyPr/>
          <a:lstStyle/>
          <a:p>
            <a:pPr eaLnBrk="1" hangingPunct="1"/>
            <a:r>
              <a:rPr lang="en-US" altLang="ja-JP" b="1">
                <a:ea typeface="MS PGothic" pitchFamily="34" charset="-128"/>
              </a:rPr>
              <a:t>How it Works</a:t>
            </a:r>
            <a:endParaRPr lang="en-US" b="1"/>
          </a:p>
        </p:txBody>
      </p:sp>
      <p:sp>
        <p:nvSpPr>
          <p:cNvPr id="11269" name="Rectangle 3"/>
          <p:cNvSpPr>
            <a:spLocks noGrp="1" noChangeArrowheads="1"/>
          </p:cNvSpPr>
          <p:nvPr>
            <p:ph type="body" idx="1"/>
          </p:nvPr>
        </p:nvSpPr>
        <p:spPr>
          <a:xfrm>
            <a:off x="304800" y="1828800"/>
            <a:ext cx="8458200" cy="4114800"/>
          </a:xfrm>
        </p:spPr>
        <p:txBody>
          <a:bodyPr/>
          <a:lstStyle/>
          <a:p>
            <a:pPr eaLnBrk="1" hangingPunct="1"/>
            <a:r>
              <a:rPr lang="en-US" altLang="ja-JP">
                <a:ea typeface="MS PGothic" pitchFamily="34" charset="-128"/>
              </a:rPr>
              <a:t>The axon eventually splits and ends in a number of </a:t>
            </a:r>
            <a:r>
              <a:rPr lang="en-US" altLang="ja-JP">
                <a:solidFill>
                  <a:srgbClr val="FF0000"/>
                </a:solidFill>
                <a:ea typeface="MS PGothic" pitchFamily="34" charset="-128"/>
              </a:rPr>
              <a:t>synapses</a:t>
            </a:r>
            <a:r>
              <a:rPr lang="en-US" altLang="ja-JP">
                <a:ea typeface="MS PGothic" pitchFamily="34" charset="-128"/>
              </a:rPr>
              <a:t> which connect the axon to the dendrites of other neurons.</a:t>
            </a:r>
          </a:p>
          <a:p>
            <a:pPr eaLnBrk="1" hangingPunct="1"/>
            <a:endParaRPr lang="ja-JP" altLang="en-US">
              <a:ea typeface="MS PGothic" pitchFamily="34" charset="-128"/>
            </a:endParaRPr>
          </a:p>
        </p:txBody>
      </p:sp>
      <p:pic>
        <p:nvPicPr>
          <p:cNvPr id="5" name="Picture 2" descr="http://www.helcohi.com/sse/images/body/1-4ci.gif"/>
          <p:cNvPicPr>
            <a:picLocks noChangeAspect="1" noChangeArrowheads="1"/>
          </p:cNvPicPr>
          <p:nvPr/>
        </p:nvPicPr>
        <p:blipFill>
          <a:blip r:embed="rId2" cstate="print"/>
          <a:srcRect/>
          <a:stretch>
            <a:fillRect/>
          </a:stretch>
        </p:blipFill>
        <p:spPr bwMode="auto">
          <a:xfrm>
            <a:off x="3240741" y="3276600"/>
            <a:ext cx="5065059" cy="3444241"/>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pPr eaLnBrk="1" hangingPunct="1"/>
            <a:r>
              <a:rPr lang="en-US" altLang="ja-JP" b="1">
                <a:ea typeface="MS PGothic" pitchFamily="34" charset="-128"/>
              </a:rPr>
              <a:t>How it Works</a:t>
            </a:r>
            <a:endParaRPr lang="en-US" b="1"/>
          </a:p>
        </p:txBody>
      </p:sp>
      <p:sp>
        <p:nvSpPr>
          <p:cNvPr id="12293" name="Rectangle 3"/>
          <p:cNvSpPr>
            <a:spLocks noGrp="1" noChangeArrowheads="1"/>
          </p:cNvSpPr>
          <p:nvPr>
            <p:ph type="body" idx="1"/>
          </p:nvPr>
        </p:nvSpPr>
        <p:spPr>
          <a:xfrm>
            <a:off x="0" y="1828800"/>
            <a:ext cx="9144000" cy="4114800"/>
          </a:xfrm>
        </p:spPr>
        <p:txBody>
          <a:bodyPr/>
          <a:lstStyle/>
          <a:p>
            <a:pPr eaLnBrk="1" hangingPunct="1"/>
            <a:r>
              <a:rPr lang="ja-JP" altLang="en-US">
                <a:ea typeface="MS PGothic" pitchFamily="34" charset="-128"/>
              </a:rPr>
              <a:t> </a:t>
            </a:r>
            <a:r>
              <a:rPr lang="en-US" altLang="ja-JP" dirty="0">
                <a:ea typeface="MS PGothic" pitchFamily="34" charset="-128"/>
              </a:rPr>
              <a:t>Communication between neurons occurs along these paths. When the electric potential in a neuron rises above a threshold, the neuron activates.</a:t>
            </a:r>
          </a:p>
          <a:p>
            <a:pPr eaLnBrk="1" hangingPunct="1"/>
            <a:endParaRPr lang="en-US" altLang="ja-JP" dirty="0">
              <a:ea typeface="MS PGothic" pitchFamily="34" charset="-128"/>
            </a:endParaRPr>
          </a:p>
          <a:p>
            <a:pPr eaLnBrk="1" hangingPunct="1"/>
            <a:endParaRPr lang="ja-JP" altLang="en-US">
              <a:ea typeface="MS PGothic" pitchFamily="34" charset="-128"/>
            </a:endParaRPr>
          </a:p>
        </p:txBody>
      </p:sp>
      <p:pic>
        <p:nvPicPr>
          <p:cNvPr id="5" name="Picture 2" descr="http://www.helcohi.com/sse/images/body/1-4ci.gif"/>
          <p:cNvPicPr>
            <a:picLocks noChangeAspect="1" noChangeArrowheads="1"/>
          </p:cNvPicPr>
          <p:nvPr/>
        </p:nvPicPr>
        <p:blipFill>
          <a:blip r:embed="rId2" cstate="print"/>
          <a:srcRect/>
          <a:stretch>
            <a:fillRect/>
          </a:stretch>
        </p:blipFill>
        <p:spPr bwMode="auto">
          <a:xfrm>
            <a:off x="3240741" y="3276600"/>
            <a:ext cx="5065059" cy="3444241"/>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2"/>
          <p:cNvSpPr>
            <a:spLocks noGrp="1" noChangeArrowheads="1"/>
          </p:cNvSpPr>
          <p:nvPr>
            <p:ph type="title"/>
          </p:nvPr>
        </p:nvSpPr>
        <p:spPr/>
        <p:txBody>
          <a:bodyPr/>
          <a:lstStyle/>
          <a:p>
            <a:pPr eaLnBrk="1" hangingPunct="1"/>
            <a:r>
              <a:rPr lang="en-US" altLang="ja-JP" b="1">
                <a:ea typeface="MS PGothic" pitchFamily="34" charset="-128"/>
              </a:rPr>
              <a:t>How it Works</a:t>
            </a:r>
            <a:endParaRPr lang="en-US" b="1"/>
          </a:p>
        </p:txBody>
      </p:sp>
      <p:sp>
        <p:nvSpPr>
          <p:cNvPr id="13317" name="Rectangle 3"/>
          <p:cNvSpPr>
            <a:spLocks noGrp="1" noChangeArrowheads="1"/>
          </p:cNvSpPr>
          <p:nvPr>
            <p:ph type="body" idx="1"/>
          </p:nvPr>
        </p:nvSpPr>
        <p:spPr>
          <a:xfrm>
            <a:off x="304800" y="1828800"/>
            <a:ext cx="8458200" cy="4114800"/>
          </a:xfrm>
        </p:spPr>
        <p:txBody>
          <a:bodyPr/>
          <a:lstStyle/>
          <a:p>
            <a:pPr eaLnBrk="1" hangingPunct="1">
              <a:spcBef>
                <a:spcPct val="0"/>
              </a:spcBef>
              <a:buClrTx/>
              <a:buSzTx/>
              <a:buFontTx/>
              <a:buNone/>
            </a:pPr>
            <a:r>
              <a:rPr lang="en-US" altLang="ja-JP">
                <a:ea typeface="MS PGothic" pitchFamily="34" charset="-128"/>
              </a:rPr>
              <a:t>The neuron sends the electrical impulse down the axon to the synapses.</a:t>
            </a:r>
            <a:endParaRPr lang="en-US"/>
          </a:p>
        </p:txBody>
      </p:sp>
      <p:pic>
        <p:nvPicPr>
          <p:cNvPr id="5" name="Picture 2" descr="http://www.helcohi.com/sse/images/body/1-4ci.gif"/>
          <p:cNvPicPr>
            <a:picLocks noChangeAspect="1" noChangeArrowheads="1"/>
          </p:cNvPicPr>
          <p:nvPr/>
        </p:nvPicPr>
        <p:blipFill>
          <a:blip r:embed="rId2" cstate="print"/>
          <a:srcRect/>
          <a:stretch>
            <a:fillRect/>
          </a:stretch>
        </p:blipFill>
        <p:spPr bwMode="auto">
          <a:xfrm>
            <a:off x="3240741" y="3276600"/>
            <a:ext cx="5065059" cy="3444241"/>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2"/>
          <p:cNvSpPr>
            <a:spLocks noGrp="1" noChangeArrowheads="1"/>
          </p:cNvSpPr>
          <p:nvPr>
            <p:ph type="title"/>
          </p:nvPr>
        </p:nvSpPr>
        <p:spPr/>
        <p:txBody>
          <a:bodyPr/>
          <a:lstStyle/>
          <a:p>
            <a:pPr eaLnBrk="1" hangingPunct="1"/>
            <a:r>
              <a:rPr lang="en-US" altLang="ja-JP" b="1">
                <a:ea typeface="MS PGothic" pitchFamily="34" charset="-128"/>
              </a:rPr>
              <a:t>How it Works</a:t>
            </a:r>
            <a:endParaRPr lang="en-US" b="1"/>
          </a:p>
        </p:txBody>
      </p:sp>
      <p:sp>
        <p:nvSpPr>
          <p:cNvPr id="14341" name="Rectangle 3"/>
          <p:cNvSpPr>
            <a:spLocks noGrp="1" noChangeArrowheads="1"/>
          </p:cNvSpPr>
          <p:nvPr>
            <p:ph type="body" idx="1"/>
          </p:nvPr>
        </p:nvSpPr>
        <p:spPr>
          <a:xfrm>
            <a:off x="304800" y="1905000"/>
            <a:ext cx="8458200" cy="4114800"/>
          </a:xfrm>
        </p:spPr>
        <p:txBody>
          <a:bodyPr/>
          <a:lstStyle/>
          <a:p>
            <a:pPr eaLnBrk="1" hangingPunct="1"/>
            <a:r>
              <a:rPr lang="en-US" altLang="ja-JP">
                <a:ea typeface="MS PGothic" pitchFamily="34" charset="-128"/>
              </a:rPr>
              <a:t>A synapse can either add to the electrical potential or subtract from the electrical potential.</a:t>
            </a:r>
            <a:endParaRPr lang="en-US"/>
          </a:p>
        </p:txBody>
      </p:sp>
      <p:pic>
        <p:nvPicPr>
          <p:cNvPr id="5" name="Picture 2" descr="http://www.helcohi.com/sse/images/body/1-4ci.gif"/>
          <p:cNvPicPr>
            <a:picLocks noChangeAspect="1" noChangeArrowheads="1"/>
          </p:cNvPicPr>
          <p:nvPr/>
        </p:nvPicPr>
        <p:blipFill>
          <a:blip r:embed="rId2" cstate="print"/>
          <a:srcRect/>
          <a:stretch>
            <a:fillRect/>
          </a:stretch>
        </p:blipFill>
        <p:spPr bwMode="auto">
          <a:xfrm>
            <a:off x="3240741" y="3276600"/>
            <a:ext cx="5065059" cy="344424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Rectangle 2"/>
          <p:cNvSpPr>
            <a:spLocks noGrp="1" noChangeArrowheads="1"/>
          </p:cNvSpPr>
          <p:nvPr>
            <p:ph type="title"/>
          </p:nvPr>
        </p:nvSpPr>
        <p:spPr/>
        <p:txBody>
          <a:bodyPr/>
          <a:lstStyle/>
          <a:p>
            <a:pPr eaLnBrk="1" hangingPunct="1"/>
            <a:r>
              <a:rPr lang="en-US" altLang="ja-JP" b="1">
                <a:ea typeface="MS PGothic" pitchFamily="34" charset="-128"/>
              </a:rPr>
              <a:t>How it Works</a:t>
            </a:r>
            <a:endParaRPr lang="en-US" b="1"/>
          </a:p>
        </p:txBody>
      </p:sp>
      <p:sp>
        <p:nvSpPr>
          <p:cNvPr id="15365" name="Rectangle 3"/>
          <p:cNvSpPr>
            <a:spLocks noGrp="1" noChangeArrowheads="1"/>
          </p:cNvSpPr>
          <p:nvPr>
            <p:ph type="body" idx="1"/>
          </p:nvPr>
        </p:nvSpPr>
        <p:spPr>
          <a:xfrm>
            <a:off x="304800" y="1828800"/>
            <a:ext cx="8458200" cy="4114800"/>
          </a:xfrm>
        </p:spPr>
        <p:txBody>
          <a:bodyPr/>
          <a:lstStyle/>
          <a:p>
            <a:pPr eaLnBrk="1" hangingPunct="1"/>
            <a:r>
              <a:rPr lang="en-US" altLang="ja-JP">
                <a:ea typeface="MS PGothic" pitchFamily="34" charset="-128"/>
              </a:rPr>
              <a:t>The pulse then enters the connected neuron</a:t>
            </a:r>
            <a:r>
              <a:rPr lang="en-US" altLang="ja-JP">
                <a:latin typeface="Times New Roman" pitchFamily="18" charset="0"/>
                <a:ea typeface="MS PGothic" pitchFamily="34" charset="-128"/>
              </a:rPr>
              <a:t>’</a:t>
            </a:r>
            <a:r>
              <a:rPr lang="en-US" altLang="ja-JP">
                <a:ea typeface="MS PGothic" pitchFamily="34" charset="-128"/>
              </a:rPr>
              <a:t>s dendrites, and the process begins again.</a:t>
            </a:r>
            <a:endParaRPr lang="en-US"/>
          </a:p>
        </p:txBody>
      </p:sp>
      <p:pic>
        <p:nvPicPr>
          <p:cNvPr id="5" name="Picture 2" descr="http://www.helcohi.com/sse/images/body/1-4ci.gif"/>
          <p:cNvPicPr>
            <a:picLocks noChangeAspect="1" noChangeArrowheads="1"/>
          </p:cNvPicPr>
          <p:nvPr/>
        </p:nvPicPr>
        <p:blipFill>
          <a:blip r:embed="rId2" cstate="print"/>
          <a:srcRect/>
          <a:stretch>
            <a:fillRect/>
          </a:stretch>
        </p:blipFill>
        <p:spPr bwMode="auto">
          <a:xfrm>
            <a:off x="3240741" y="3276600"/>
            <a:ext cx="5065059" cy="3444241"/>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7813"/>
            <a:ext cx="8077200" cy="712787"/>
          </a:xfrm>
        </p:spPr>
        <p:txBody>
          <a:bodyPr>
            <a:normAutofit/>
          </a:bodyPr>
          <a:lstStyle/>
          <a:p>
            <a:r>
              <a:rPr lang="en-US" altLang="ko-KR" sz="3200" dirty="0">
                <a:ea typeface="굴림" charset="-127"/>
              </a:rPr>
              <a:t>Portion of a network: two interconnected cells</a:t>
            </a:r>
            <a:r>
              <a:rPr lang="en-US" altLang="ko-KR" sz="3200" b="1" dirty="0">
                <a:ea typeface="굴림" charset="-127"/>
              </a:rPr>
              <a:t>.</a:t>
            </a:r>
            <a:endParaRPr lang="en-US" sz="3200" b="1" dirty="0"/>
          </a:p>
        </p:txBody>
      </p:sp>
      <p:sp>
        <p:nvSpPr>
          <p:cNvPr id="9219" name="Rectangle 3"/>
          <p:cNvSpPr>
            <a:spLocks noGrp="1" noChangeArrowheads="1"/>
          </p:cNvSpPr>
          <p:nvPr>
            <p:ph type="body" idx="1"/>
          </p:nvPr>
        </p:nvSpPr>
        <p:spPr>
          <a:xfrm>
            <a:off x="457200" y="1371600"/>
            <a:ext cx="8229600" cy="4038600"/>
          </a:xfrm>
        </p:spPr>
        <p:txBody>
          <a:bodyPr/>
          <a:lstStyle/>
          <a:p>
            <a:pPr>
              <a:lnSpc>
                <a:spcPct val="80000"/>
              </a:lnSpc>
            </a:pPr>
            <a:r>
              <a:rPr lang="en-US" altLang="ko-KR" sz="2400" dirty="0">
                <a:ea typeface="굴림" charset="-127"/>
              </a:rPr>
              <a:t>Signals can be transmitted unchanged or they can be altered by </a:t>
            </a:r>
            <a:r>
              <a:rPr lang="en-US" altLang="ko-KR" sz="2400" i="1" dirty="0">
                <a:ea typeface="굴림" charset="-127"/>
              </a:rPr>
              <a:t>synapses</a:t>
            </a:r>
            <a:r>
              <a:rPr lang="en-US" altLang="ko-KR" sz="2400" dirty="0">
                <a:ea typeface="굴림" charset="-127"/>
              </a:rPr>
              <a:t>. </a:t>
            </a:r>
          </a:p>
          <a:p>
            <a:pPr>
              <a:lnSpc>
                <a:spcPct val="80000"/>
              </a:lnSpc>
            </a:pPr>
            <a:r>
              <a:rPr lang="en-US" altLang="ko-KR" sz="2400" dirty="0">
                <a:ea typeface="굴림" charset="-127"/>
              </a:rPr>
              <a:t>A synapse is able to increase or decrease the strength of the connection from the neuron to neuron. This is where information is stored.</a:t>
            </a:r>
          </a:p>
          <a:p>
            <a:pPr>
              <a:lnSpc>
                <a:spcPct val="80000"/>
              </a:lnSpc>
            </a:pPr>
            <a:endParaRPr lang="en-US" altLang="ko-KR" sz="2400" dirty="0">
              <a:ea typeface="굴림" charset="-127"/>
            </a:endParaRPr>
          </a:p>
          <a:p>
            <a:pPr>
              <a:lnSpc>
                <a:spcPct val="80000"/>
              </a:lnSpc>
            </a:pPr>
            <a:r>
              <a:rPr lang="en-US" altLang="ko-KR" sz="2400" dirty="0">
                <a:ea typeface="굴림" charset="-127"/>
              </a:rPr>
              <a:t>The information processing abilities of biological neural systems must follow from highly parallel processes operating on representations that are distributed over many neurons. </a:t>
            </a:r>
          </a:p>
          <a:p>
            <a:pPr>
              <a:lnSpc>
                <a:spcPct val="80000"/>
              </a:lnSpc>
            </a:pPr>
            <a:r>
              <a:rPr lang="en-US" altLang="ko-KR" sz="2400" dirty="0">
                <a:ea typeface="굴림" charset="-127"/>
              </a:rPr>
              <a:t>One motivation for ANN is to capture this kind of highly parallel computation based on distributed representations.</a:t>
            </a:r>
            <a:r>
              <a:rPr lang="en-US" altLang="ko-KR" sz="2500" dirty="0">
                <a:ea typeface="굴림" charset="-127"/>
              </a:rPr>
              <a:t> </a:t>
            </a:r>
            <a:endParaRPr lang="en-US" sz="25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r>
              <a:rPr lang="en-US" altLang="ja-JP" dirty="0">
                <a:latin typeface="Arial" pitchFamily="34" charset="0"/>
                <a:ea typeface="MS PGothic" pitchFamily="34" charset="-128"/>
                <a:cs typeface="Arial" pitchFamily="34" charset="0"/>
              </a:rPr>
              <a:t>Warren and Walter</a:t>
            </a:r>
            <a:r>
              <a:rPr lang="en-US" altLang="ja-JP" dirty="0">
                <a:ea typeface="MS PGothic" pitchFamily="34" charset="-128"/>
              </a:rPr>
              <a:t>, 1943</a:t>
            </a:r>
            <a:endParaRPr lang="en-US" dirty="0"/>
          </a:p>
        </p:txBody>
      </p:sp>
      <p:sp>
        <p:nvSpPr>
          <p:cNvPr id="257027" name="Rectangle 3"/>
          <p:cNvSpPr>
            <a:spLocks noGrp="1" noChangeArrowheads="1"/>
          </p:cNvSpPr>
          <p:nvPr>
            <p:ph type="body" idx="1"/>
          </p:nvPr>
        </p:nvSpPr>
        <p:spPr>
          <a:xfrm>
            <a:off x="381000" y="1524000"/>
            <a:ext cx="7772400" cy="4840287"/>
          </a:xfrm>
        </p:spPr>
        <p:txBody>
          <a:bodyPr>
            <a:noAutofit/>
          </a:bodyPr>
          <a:lstStyle/>
          <a:p>
            <a:pPr eaLnBrk="1" hangingPunct="1">
              <a:lnSpc>
                <a:spcPct val="80000"/>
              </a:lnSpc>
            </a:pPr>
            <a:r>
              <a:rPr lang="en-US" altLang="ja-JP" sz="2400" dirty="0">
                <a:ea typeface="MS PGothic" pitchFamily="34" charset="-128"/>
              </a:rPr>
              <a:t>Modern era of neural networks starts in the 1940’s, when Warren and Walter (a mathematician) explored the computational capabilities of networks made of very simple neurons</a:t>
            </a:r>
          </a:p>
          <a:p>
            <a:pPr eaLnBrk="1" hangingPunct="1">
              <a:lnSpc>
                <a:spcPct val="80000"/>
              </a:lnSpc>
            </a:pPr>
            <a:endParaRPr lang="en-US" altLang="ja-JP" sz="2400" dirty="0">
              <a:ea typeface="MS PGothic" pitchFamily="34" charset="-128"/>
            </a:endParaRPr>
          </a:p>
          <a:p>
            <a:pPr>
              <a:lnSpc>
                <a:spcPct val="80000"/>
              </a:lnSpc>
            </a:pPr>
            <a:r>
              <a:rPr lang="en-US" altLang="ja-JP" sz="2400" dirty="0">
                <a:ea typeface="MS PGothic" pitchFamily="34" charset="-128"/>
              </a:rPr>
              <a:t>A Warren and Walter network fires if the sum of its excited inputs exceeds its threshold, as long as it does not receive an out of scope Input</a:t>
            </a:r>
          </a:p>
          <a:p>
            <a:pPr eaLnBrk="1" hangingPunct="1">
              <a:lnSpc>
                <a:spcPct val="80000"/>
              </a:lnSpc>
            </a:pPr>
            <a:endParaRPr lang="en-US" altLang="ja-JP" sz="2400" dirty="0">
              <a:ea typeface="MS PGothic" pitchFamily="34" charset="-128"/>
            </a:endParaRPr>
          </a:p>
          <a:p>
            <a:pPr eaLnBrk="1" hangingPunct="1">
              <a:lnSpc>
                <a:spcPct val="80000"/>
              </a:lnSpc>
            </a:pPr>
            <a:r>
              <a:rPr lang="en-US" altLang="ja-JP" sz="2400" dirty="0">
                <a:ea typeface="MS PGothic" pitchFamily="34" charset="-128"/>
              </a:rPr>
              <a:t>Using a network of such neurons, they showed that it was possible to construct any logical function</a:t>
            </a:r>
          </a:p>
          <a:p>
            <a:pPr eaLnBrk="1" hangingPunct="1">
              <a:lnSpc>
                <a:spcPct val="80000"/>
              </a:lnSpc>
            </a:pPr>
            <a:endParaRPr lang="ja-JP" altLang="en-US" sz="2000">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70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702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7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228600"/>
            <a:ext cx="7467600" cy="1143000"/>
          </a:xfrm>
        </p:spPr>
        <p:txBody>
          <a:bodyPr/>
          <a:lstStyle/>
          <a:p>
            <a:r>
              <a:rPr lang="en-US" altLang="ko-KR" sz="2800" dirty="0">
                <a:ea typeface="굴림" charset="-127"/>
              </a:rPr>
              <a:t>Neural network representation</a:t>
            </a:r>
            <a:endParaRPr lang="en-US" sz="2800" dirty="0"/>
          </a:p>
        </p:txBody>
      </p:sp>
      <p:sp>
        <p:nvSpPr>
          <p:cNvPr id="8198" name="Rectangle 6"/>
          <p:cNvSpPr>
            <a:spLocks noGrp="1" noChangeArrowheads="1"/>
          </p:cNvSpPr>
          <p:nvPr>
            <p:ph type="body" idx="1"/>
          </p:nvPr>
        </p:nvSpPr>
        <p:spPr>
          <a:xfrm>
            <a:off x="457200" y="914400"/>
            <a:ext cx="6781800" cy="2362200"/>
          </a:xfrm>
        </p:spPr>
        <p:txBody>
          <a:bodyPr/>
          <a:lstStyle/>
          <a:p>
            <a:pPr>
              <a:lnSpc>
                <a:spcPct val="90000"/>
              </a:lnSpc>
            </a:pPr>
            <a:r>
              <a:rPr lang="en-US" sz="2100" dirty="0"/>
              <a:t>An ANN is composed of processing elements called </a:t>
            </a:r>
            <a:r>
              <a:rPr lang="en-US" sz="2100" b="1" i="1" dirty="0" err="1"/>
              <a:t>perceptrons</a:t>
            </a:r>
            <a:r>
              <a:rPr lang="en-US" sz="2100" dirty="0"/>
              <a:t>, organized in different ways to form the network’s structure.</a:t>
            </a:r>
            <a:endParaRPr lang="en-US" sz="2100" b="1" dirty="0"/>
          </a:p>
          <a:p>
            <a:pPr>
              <a:lnSpc>
                <a:spcPct val="90000"/>
              </a:lnSpc>
              <a:buFont typeface="Wingdings" pitchFamily="2" charset="2"/>
              <a:buNone/>
            </a:pPr>
            <a:r>
              <a:rPr lang="en-US" sz="2100" b="1" dirty="0"/>
              <a:t>Processing Elements</a:t>
            </a:r>
            <a:endParaRPr lang="en-US" sz="2100" dirty="0"/>
          </a:p>
          <a:p>
            <a:pPr>
              <a:lnSpc>
                <a:spcPct val="90000"/>
              </a:lnSpc>
            </a:pPr>
            <a:r>
              <a:rPr lang="en-US" sz="2100" dirty="0"/>
              <a:t>An ANN consists of </a:t>
            </a:r>
            <a:r>
              <a:rPr lang="en-US" sz="2100" dirty="0" err="1"/>
              <a:t>perceptrons</a:t>
            </a:r>
            <a:r>
              <a:rPr lang="en-US" sz="2100" dirty="0"/>
              <a:t>. Each of the </a:t>
            </a:r>
            <a:r>
              <a:rPr lang="en-US" sz="2100" dirty="0" err="1"/>
              <a:t>perceptrons</a:t>
            </a:r>
            <a:r>
              <a:rPr lang="en-US" sz="2100" dirty="0"/>
              <a:t> receives inputs, processes inputs and delivers a single output.</a:t>
            </a:r>
          </a:p>
        </p:txBody>
      </p:sp>
      <p:sp>
        <p:nvSpPr>
          <p:cNvPr id="8199" name="Text Box 7"/>
          <p:cNvSpPr txBox="1">
            <a:spLocks noChangeArrowheads="1"/>
          </p:cNvSpPr>
          <p:nvPr/>
        </p:nvSpPr>
        <p:spPr bwMode="auto">
          <a:xfrm>
            <a:off x="1905000" y="3352800"/>
            <a:ext cx="6553200" cy="366713"/>
          </a:xfrm>
          <a:prstGeom prst="rect">
            <a:avLst/>
          </a:prstGeom>
          <a:noFill/>
          <a:ln w="9525">
            <a:noFill/>
            <a:miter lim="800000"/>
            <a:headEnd/>
            <a:tailEnd/>
          </a:ln>
          <a:effectLst/>
        </p:spPr>
        <p:txBody>
          <a:bodyPr>
            <a:spAutoFit/>
          </a:bodyPr>
          <a:lstStyle/>
          <a:p>
            <a:pPr>
              <a:spcBef>
                <a:spcPct val="50000"/>
              </a:spcBef>
            </a:pPr>
            <a:endParaRPr lang="en-US"/>
          </a:p>
        </p:txBody>
      </p:sp>
      <p:pic>
        <p:nvPicPr>
          <p:cNvPr id="8200" name="Picture 8"/>
          <p:cNvPicPr>
            <a:picLocks noChangeAspect="1" noChangeArrowheads="1"/>
          </p:cNvPicPr>
          <p:nvPr/>
        </p:nvPicPr>
        <p:blipFill>
          <a:blip r:embed="rId2" cstate="print"/>
          <a:srcRect/>
          <a:stretch>
            <a:fillRect/>
          </a:stretch>
        </p:blipFill>
        <p:spPr bwMode="auto">
          <a:xfrm>
            <a:off x="3657600" y="2971800"/>
            <a:ext cx="4800600" cy="3651250"/>
          </a:xfrm>
          <a:prstGeom prst="rect">
            <a:avLst/>
          </a:prstGeom>
          <a:noFill/>
          <a:ln w="9525">
            <a:noFill/>
            <a:miter lim="800000"/>
            <a:headEnd/>
            <a:tailEnd/>
          </a:ln>
        </p:spPr>
      </p:pic>
      <p:sp>
        <p:nvSpPr>
          <p:cNvPr id="8201" name="Text Box 9"/>
          <p:cNvSpPr txBox="1">
            <a:spLocks noChangeArrowheads="1"/>
          </p:cNvSpPr>
          <p:nvPr/>
        </p:nvSpPr>
        <p:spPr bwMode="auto">
          <a:xfrm>
            <a:off x="457200" y="3352800"/>
            <a:ext cx="2971800" cy="2530475"/>
          </a:xfrm>
          <a:prstGeom prst="rect">
            <a:avLst/>
          </a:prstGeom>
          <a:noFill/>
          <a:ln w="9525">
            <a:noFill/>
            <a:miter lim="800000"/>
            <a:headEnd/>
            <a:tailEnd/>
          </a:ln>
          <a:effectLst/>
        </p:spPr>
        <p:txBody>
          <a:bodyPr>
            <a:spAutoFit/>
          </a:bodyPr>
          <a:lstStyle/>
          <a:p>
            <a:pPr>
              <a:spcBef>
                <a:spcPct val="50000"/>
              </a:spcBef>
            </a:pPr>
            <a:r>
              <a:rPr lang="en-US" sz="2000"/>
              <a:t>The input can be raw input data or the output of other perceptrons. The output can be the final result (e.g. 1 means yes, 0 means no) or it can be inputs to other perceptrons.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of Previous Lecture</a:t>
            </a:r>
          </a:p>
        </p:txBody>
      </p:sp>
      <p:sp>
        <p:nvSpPr>
          <p:cNvPr id="3" name="Content Placeholder 2"/>
          <p:cNvSpPr>
            <a:spLocks noGrp="1"/>
          </p:cNvSpPr>
          <p:nvPr>
            <p:ph idx="1"/>
          </p:nvPr>
        </p:nvSpPr>
        <p:spPr/>
        <p:txBody>
          <a:bodyPr/>
          <a:lstStyle/>
          <a:p>
            <a:r>
              <a:rPr lang="en-US" sz="2800" dirty="0"/>
              <a:t>Machine learning</a:t>
            </a:r>
          </a:p>
          <a:p>
            <a:r>
              <a:rPr lang="en-US" sz="2800" dirty="0"/>
              <a:t>Machine learning / Data mining</a:t>
            </a:r>
          </a:p>
          <a:p>
            <a:r>
              <a:rPr lang="en-US" sz="2800" dirty="0"/>
              <a:t>Algorithm types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8229600" cy="636587"/>
          </a:xfrm>
        </p:spPr>
        <p:txBody>
          <a:bodyPr>
            <a:normAutofit fontScale="90000"/>
          </a:bodyPr>
          <a:lstStyle/>
          <a:p>
            <a:r>
              <a:rPr lang="en-US" altLang="ko-KR" sz="3800" dirty="0">
                <a:ea typeface="굴림" charset="-127"/>
              </a:rPr>
              <a:t> </a:t>
            </a:r>
            <a:r>
              <a:rPr lang="en-US" altLang="ko-KR" sz="3800" dirty="0" err="1">
                <a:ea typeface="굴림" charset="-127"/>
              </a:rPr>
              <a:t>Perceptrons</a:t>
            </a:r>
            <a:endParaRPr lang="en-US" sz="3800" dirty="0"/>
          </a:p>
        </p:txBody>
      </p:sp>
      <p:sp>
        <p:nvSpPr>
          <p:cNvPr id="14339" name="Rectangle 3"/>
          <p:cNvSpPr>
            <a:spLocks noGrp="1" noChangeArrowheads="1"/>
          </p:cNvSpPr>
          <p:nvPr>
            <p:ph type="body" idx="1"/>
          </p:nvPr>
        </p:nvSpPr>
        <p:spPr>
          <a:xfrm>
            <a:off x="381000" y="1143000"/>
            <a:ext cx="8229600" cy="4648200"/>
          </a:xfrm>
        </p:spPr>
        <p:txBody>
          <a:bodyPr/>
          <a:lstStyle/>
          <a:p>
            <a:pPr>
              <a:lnSpc>
                <a:spcPct val="90000"/>
              </a:lnSpc>
            </a:pPr>
            <a:r>
              <a:rPr lang="en-US" altLang="ko-KR" sz="2100">
                <a:ea typeface="굴림" charset="-127"/>
              </a:rPr>
              <a:t>A perceptron takes a vector of real-valued inputs, calculates a linear combination of these inputs, then outputs </a:t>
            </a:r>
          </a:p>
          <a:p>
            <a:pPr lvl="1">
              <a:lnSpc>
                <a:spcPct val="90000"/>
              </a:lnSpc>
            </a:pPr>
            <a:r>
              <a:rPr lang="en-US" altLang="ko-KR" sz="2000">
                <a:ea typeface="굴림" charset="-127"/>
              </a:rPr>
              <a:t>a 1 if the result is greater than some threshold  </a:t>
            </a:r>
          </a:p>
          <a:p>
            <a:pPr lvl="1">
              <a:lnSpc>
                <a:spcPct val="90000"/>
              </a:lnSpc>
            </a:pPr>
            <a:r>
              <a:rPr lang="en-US" altLang="ko-KR" sz="2000">
                <a:ea typeface="굴림" charset="-127"/>
              </a:rPr>
              <a:t>–1 otherwise. </a:t>
            </a:r>
          </a:p>
          <a:p>
            <a:pPr>
              <a:lnSpc>
                <a:spcPct val="90000"/>
              </a:lnSpc>
            </a:pPr>
            <a:r>
              <a:rPr lang="en-US" altLang="ko-KR" sz="2100">
                <a:ea typeface="굴림" charset="-127"/>
              </a:rPr>
              <a:t>Given real-valued inputs x</a:t>
            </a:r>
            <a:r>
              <a:rPr lang="en-US" altLang="ko-KR" sz="2100" baseline="-25000">
                <a:ea typeface="굴림" charset="-127"/>
              </a:rPr>
              <a:t>1</a:t>
            </a:r>
            <a:r>
              <a:rPr lang="en-US" altLang="ko-KR" sz="2100">
                <a:ea typeface="굴림" charset="-127"/>
              </a:rPr>
              <a:t> through x</a:t>
            </a:r>
            <a:r>
              <a:rPr lang="en-US" altLang="ko-KR" sz="2100" baseline="-25000">
                <a:ea typeface="굴림" charset="-127"/>
              </a:rPr>
              <a:t>n</a:t>
            </a:r>
            <a:r>
              <a:rPr lang="en-US" altLang="ko-KR" sz="2100">
                <a:ea typeface="굴림" charset="-127"/>
              </a:rPr>
              <a:t>, the output o(x</a:t>
            </a:r>
            <a:r>
              <a:rPr lang="en-US" altLang="ko-KR" sz="2100" baseline="-25000">
                <a:ea typeface="굴림" charset="-127"/>
              </a:rPr>
              <a:t>1</a:t>
            </a:r>
            <a:r>
              <a:rPr lang="en-US" altLang="ko-KR" sz="2100">
                <a:ea typeface="굴림" charset="-127"/>
              </a:rPr>
              <a:t>, …, x</a:t>
            </a:r>
            <a:r>
              <a:rPr lang="en-US" altLang="ko-KR" sz="2100" baseline="-25000">
                <a:ea typeface="굴림" charset="-127"/>
              </a:rPr>
              <a:t>n</a:t>
            </a:r>
            <a:r>
              <a:rPr lang="en-US" altLang="ko-KR" sz="2100">
                <a:ea typeface="굴림" charset="-127"/>
              </a:rPr>
              <a:t>) computed by the perceptron is</a:t>
            </a:r>
          </a:p>
          <a:p>
            <a:pPr>
              <a:lnSpc>
                <a:spcPct val="90000"/>
              </a:lnSpc>
              <a:buFont typeface="Wingdings" pitchFamily="2" charset="2"/>
              <a:buNone/>
            </a:pPr>
            <a:r>
              <a:rPr lang="en-US" altLang="ko-KR" sz="2100">
                <a:ea typeface="굴림" charset="-127"/>
              </a:rPr>
              <a:t> </a:t>
            </a:r>
          </a:p>
          <a:p>
            <a:pPr>
              <a:lnSpc>
                <a:spcPct val="90000"/>
              </a:lnSpc>
              <a:buFont typeface="Wingdings" pitchFamily="2" charset="2"/>
              <a:buNone/>
            </a:pPr>
            <a:r>
              <a:rPr lang="en-US" altLang="ko-KR" sz="2100">
                <a:ea typeface="굴림" charset="-127"/>
              </a:rPr>
              <a:t>		o(x</a:t>
            </a:r>
            <a:r>
              <a:rPr lang="en-US" altLang="ko-KR" sz="2100" baseline="-25000">
                <a:ea typeface="굴림" charset="-127"/>
              </a:rPr>
              <a:t>1</a:t>
            </a:r>
            <a:r>
              <a:rPr lang="en-US" altLang="ko-KR" sz="2100">
                <a:ea typeface="굴림" charset="-127"/>
              </a:rPr>
              <a:t>, …, x</a:t>
            </a:r>
            <a:r>
              <a:rPr lang="en-US" altLang="ko-KR" sz="2100" baseline="-25000">
                <a:ea typeface="굴림" charset="-127"/>
              </a:rPr>
              <a:t>n</a:t>
            </a:r>
            <a:r>
              <a:rPr lang="en-US" altLang="ko-KR" sz="2100">
                <a:ea typeface="굴림" charset="-127"/>
              </a:rPr>
              <a:t>) = 1 	if w</a:t>
            </a:r>
            <a:r>
              <a:rPr lang="en-US" altLang="ko-KR" sz="2100" baseline="-25000">
                <a:ea typeface="굴림" charset="-127"/>
              </a:rPr>
              <a:t>0</a:t>
            </a:r>
            <a:r>
              <a:rPr lang="en-US" altLang="ko-KR" sz="2100">
                <a:ea typeface="굴림" charset="-127"/>
              </a:rPr>
              <a:t> + w</a:t>
            </a:r>
            <a:r>
              <a:rPr lang="en-US" altLang="ko-KR" sz="2100" baseline="-25000">
                <a:ea typeface="굴림" charset="-127"/>
              </a:rPr>
              <a:t>1</a:t>
            </a:r>
            <a:r>
              <a:rPr lang="en-US" altLang="ko-KR" sz="2100">
                <a:ea typeface="굴림" charset="-127"/>
              </a:rPr>
              <a:t>x</a:t>
            </a:r>
            <a:r>
              <a:rPr lang="en-US" altLang="ko-KR" sz="2100" baseline="-25000">
                <a:ea typeface="굴림" charset="-127"/>
              </a:rPr>
              <a:t>1</a:t>
            </a:r>
            <a:r>
              <a:rPr lang="en-US" altLang="ko-KR" sz="2100">
                <a:ea typeface="굴림" charset="-127"/>
              </a:rPr>
              <a:t> + … + w</a:t>
            </a:r>
            <a:r>
              <a:rPr lang="en-US" altLang="ko-KR" sz="2100" baseline="-25000">
                <a:ea typeface="굴림" charset="-127"/>
              </a:rPr>
              <a:t>n</a:t>
            </a:r>
            <a:r>
              <a:rPr lang="en-US" altLang="ko-KR" sz="2100">
                <a:ea typeface="굴림" charset="-127"/>
              </a:rPr>
              <a:t>x</a:t>
            </a:r>
            <a:r>
              <a:rPr lang="en-US" altLang="ko-KR" sz="2100" baseline="-25000">
                <a:ea typeface="굴림" charset="-127"/>
              </a:rPr>
              <a:t>n</a:t>
            </a:r>
            <a:r>
              <a:rPr lang="en-US" altLang="ko-KR" sz="2100">
                <a:ea typeface="굴림" charset="-127"/>
              </a:rPr>
              <a:t> &gt; 0</a:t>
            </a:r>
          </a:p>
          <a:p>
            <a:pPr>
              <a:lnSpc>
                <a:spcPct val="90000"/>
              </a:lnSpc>
              <a:buFont typeface="Wingdings" pitchFamily="2" charset="2"/>
              <a:buNone/>
            </a:pPr>
            <a:r>
              <a:rPr lang="en-US" altLang="ko-KR" sz="2100">
                <a:ea typeface="굴림" charset="-127"/>
              </a:rPr>
              <a:t>			           -1	otherwise</a:t>
            </a:r>
          </a:p>
          <a:p>
            <a:pPr>
              <a:lnSpc>
                <a:spcPct val="90000"/>
              </a:lnSpc>
              <a:buFont typeface="Wingdings" pitchFamily="2" charset="2"/>
              <a:buNone/>
            </a:pPr>
            <a:r>
              <a:rPr lang="en-US" altLang="ko-KR" sz="2100">
                <a:ea typeface="굴림" charset="-127"/>
              </a:rPr>
              <a:t>   	where w</a:t>
            </a:r>
            <a:r>
              <a:rPr lang="en-US" altLang="ko-KR" sz="2100" baseline="-25000">
                <a:ea typeface="굴림" charset="-127"/>
              </a:rPr>
              <a:t>i</a:t>
            </a:r>
            <a:r>
              <a:rPr lang="en-US" altLang="ko-KR" sz="2100">
                <a:ea typeface="굴림" charset="-127"/>
              </a:rPr>
              <a:t> is a real-valued constant, or </a:t>
            </a:r>
            <a:r>
              <a:rPr lang="en-US" altLang="ko-KR" sz="2100" i="1">
                <a:ea typeface="굴림" charset="-127"/>
              </a:rPr>
              <a:t>weight</a:t>
            </a:r>
            <a:r>
              <a:rPr lang="en-US" altLang="ko-KR" sz="2100">
                <a:ea typeface="굴림" charset="-127"/>
              </a:rPr>
              <a:t>.</a:t>
            </a:r>
          </a:p>
          <a:p>
            <a:pPr>
              <a:lnSpc>
                <a:spcPct val="90000"/>
              </a:lnSpc>
            </a:pPr>
            <a:r>
              <a:rPr lang="en-US" altLang="ko-KR" sz="2100">
                <a:ea typeface="굴림" charset="-127"/>
              </a:rPr>
              <a:t>Notice the quantify (-w</a:t>
            </a:r>
            <a:r>
              <a:rPr lang="en-US" altLang="ko-KR" sz="2100" baseline="-25000">
                <a:ea typeface="굴림" charset="-127"/>
              </a:rPr>
              <a:t>0</a:t>
            </a:r>
            <a:r>
              <a:rPr lang="en-US" altLang="ko-KR" sz="2100">
                <a:ea typeface="굴림" charset="-127"/>
              </a:rPr>
              <a:t>) is a </a:t>
            </a:r>
            <a:r>
              <a:rPr lang="en-US" altLang="ko-KR" sz="2100" b="1">
                <a:ea typeface="굴림" charset="-127"/>
              </a:rPr>
              <a:t>threshold</a:t>
            </a:r>
            <a:r>
              <a:rPr lang="en-US" altLang="ko-KR" sz="2100">
                <a:ea typeface="굴림" charset="-127"/>
              </a:rPr>
              <a:t> that the weighted combination of inputs w</a:t>
            </a:r>
            <a:r>
              <a:rPr lang="en-US" altLang="ko-KR" sz="2100" baseline="-25000">
                <a:ea typeface="굴림" charset="-127"/>
              </a:rPr>
              <a:t>1</a:t>
            </a:r>
            <a:r>
              <a:rPr lang="en-US" altLang="ko-KR" sz="2100">
                <a:ea typeface="굴림" charset="-127"/>
              </a:rPr>
              <a:t>x</a:t>
            </a:r>
            <a:r>
              <a:rPr lang="en-US" altLang="ko-KR" sz="2100" baseline="-25000">
                <a:ea typeface="굴림" charset="-127"/>
              </a:rPr>
              <a:t>1</a:t>
            </a:r>
            <a:r>
              <a:rPr lang="en-US" altLang="ko-KR" sz="2100">
                <a:ea typeface="굴림" charset="-127"/>
              </a:rPr>
              <a:t> + … + w</a:t>
            </a:r>
            <a:r>
              <a:rPr lang="en-US" altLang="ko-KR" sz="2100" baseline="-25000">
                <a:ea typeface="굴림" charset="-127"/>
              </a:rPr>
              <a:t>n</a:t>
            </a:r>
            <a:r>
              <a:rPr lang="en-US" altLang="ko-KR" sz="2100">
                <a:ea typeface="굴림" charset="-127"/>
              </a:rPr>
              <a:t>x</a:t>
            </a:r>
            <a:r>
              <a:rPr lang="en-US" altLang="ko-KR" sz="2100" baseline="-25000">
                <a:ea typeface="굴림" charset="-127"/>
              </a:rPr>
              <a:t>n</a:t>
            </a:r>
            <a:r>
              <a:rPr lang="en-US" altLang="ko-KR" sz="2100">
                <a:ea typeface="굴림" charset="-127"/>
              </a:rPr>
              <a:t> must surpass in order for perceptron to output a 1.</a:t>
            </a:r>
            <a:endParaRPr lang="en-US" sz="2100">
              <a:ea typeface="굴림" charset="-127"/>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77813"/>
            <a:ext cx="8229600" cy="179387"/>
          </a:xfrm>
        </p:spPr>
        <p:txBody>
          <a:bodyPr>
            <a:normAutofit fontScale="90000"/>
          </a:bodyPr>
          <a:lstStyle/>
          <a:p>
            <a:endParaRPr lang="en-US" sz="3800"/>
          </a:p>
        </p:txBody>
      </p:sp>
      <p:sp>
        <p:nvSpPr>
          <p:cNvPr id="15363" name="Rectangle 3"/>
          <p:cNvSpPr>
            <a:spLocks noGrp="1" noChangeArrowheads="1"/>
          </p:cNvSpPr>
          <p:nvPr>
            <p:ph type="body" idx="1"/>
          </p:nvPr>
        </p:nvSpPr>
        <p:spPr>
          <a:xfrm>
            <a:off x="381000" y="304800"/>
            <a:ext cx="8229600" cy="2667000"/>
          </a:xfrm>
        </p:spPr>
        <p:txBody>
          <a:bodyPr>
            <a:normAutofit/>
          </a:bodyPr>
          <a:lstStyle/>
          <a:p>
            <a:pPr>
              <a:lnSpc>
                <a:spcPct val="80000"/>
              </a:lnSpc>
            </a:pPr>
            <a:endParaRPr lang="en-US" altLang="ko-KR" sz="2100" dirty="0">
              <a:ea typeface="굴림" charset="-127"/>
            </a:endParaRPr>
          </a:p>
          <a:p>
            <a:pPr>
              <a:lnSpc>
                <a:spcPct val="80000"/>
              </a:lnSpc>
            </a:pPr>
            <a:r>
              <a:rPr lang="en-US" altLang="ko-KR" sz="2100" dirty="0">
                <a:ea typeface="굴림" charset="-127"/>
              </a:rPr>
              <a:t>To simplify notation, we imagine an additional constant input called Bias value  x</a:t>
            </a:r>
            <a:r>
              <a:rPr lang="en-US" altLang="ko-KR" sz="2100" baseline="-25000" dirty="0">
                <a:ea typeface="굴림" charset="-127"/>
              </a:rPr>
              <a:t>0</a:t>
            </a:r>
            <a:r>
              <a:rPr lang="en-US" altLang="ko-KR" sz="2100" dirty="0">
                <a:ea typeface="굴림" charset="-127"/>
              </a:rPr>
              <a:t> = 1, allowing us to write the above inequality as </a:t>
            </a:r>
          </a:p>
          <a:p>
            <a:pPr>
              <a:lnSpc>
                <a:spcPct val="80000"/>
              </a:lnSpc>
              <a:buFont typeface="Wingdings" pitchFamily="2" charset="2"/>
              <a:buNone/>
            </a:pPr>
            <a:r>
              <a:rPr lang="en-US" altLang="ko-KR" sz="2100" dirty="0">
                <a:ea typeface="굴림" charset="-127"/>
              </a:rPr>
              <a:t>             </a:t>
            </a:r>
            <a:r>
              <a:rPr lang="en-US" altLang="ko-KR" sz="1600" dirty="0">
                <a:ea typeface="굴림" charset="-127"/>
              </a:rPr>
              <a:t>n</a:t>
            </a:r>
            <a:endParaRPr lang="en-US" altLang="ko-KR" sz="1600" dirty="0">
              <a:ea typeface="굴림" charset="-127"/>
              <a:sym typeface="Symbol" pitchFamily="18" charset="2"/>
            </a:endParaRPr>
          </a:p>
          <a:p>
            <a:pPr>
              <a:lnSpc>
                <a:spcPct val="80000"/>
              </a:lnSpc>
              <a:buFont typeface="Wingdings" pitchFamily="2" charset="2"/>
              <a:buNone/>
            </a:pPr>
            <a:r>
              <a:rPr lang="en-US" altLang="ko-KR" sz="2100" dirty="0">
                <a:ea typeface="굴림" charset="-127"/>
                <a:sym typeface="Symbol" pitchFamily="18" charset="2"/>
              </a:rPr>
              <a:t>           </a:t>
            </a:r>
            <a:r>
              <a:rPr lang="en-US" altLang="ko-KR" sz="2400" dirty="0">
                <a:ea typeface="굴림" charset="-127"/>
                <a:sym typeface="Symbol" pitchFamily="18" charset="2"/>
              </a:rPr>
              <a:t></a:t>
            </a:r>
            <a:r>
              <a:rPr lang="en-US" altLang="ko-KR" sz="2400" baseline="-25000" dirty="0" err="1">
                <a:ea typeface="굴림" charset="-127"/>
              </a:rPr>
              <a:t>i</a:t>
            </a:r>
            <a:r>
              <a:rPr lang="en-US" altLang="ko-KR" sz="2400" baseline="-25000" dirty="0">
                <a:ea typeface="굴림" charset="-127"/>
              </a:rPr>
              <a:t>=0</a:t>
            </a:r>
            <a:r>
              <a:rPr lang="en-US" altLang="ko-KR" sz="2400" dirty="0">
                <a:ea typeface="굴림" charset="-127"/>
              </a:rPr>
              <a:t> </a:t>
            </a:r>
            <a:r>
              <a:rPr lang="en-US" altLang="ko-KR" sz="2400" dirty="0" err="1">
                <a:ea typeface="굴림" charset="-127"/>
              </a:rPr>
              <a:t>w</a:t>
            </a:r>
            <a:r>
              <a:rPr lang="en-US" altLang="ko-KR" sz="2400" baseline="-25000" dirty="0" err="1">
                <a:ea typeface="굴림" charset="-127"/>
              </a:rPr>
              <a:t>i</a:t>
            </a:r>
            <a:r>
              <a:rPr lang="en-US" altLang="ko-KR" sz="2400" dirty="0" err="1">
                <a:ea typeface="굴림" charset="-127"/>
              </a:rPr>
              <a:t>x</a:t>
            </a:r>
            <a:r>
              <a:rPr lang="en-US" altLang="ko-KR" sz="2400" baseline="-25000" dirty="0" err="1">
                <a:ea typeface="굴림" charset="-127"/>
              </a:rPr>
              <a:t>i</a:t>
            </a:r>
            <a:r>
              <a:rPr lang="en-US" altLang="ko-KR" sz="2400" dirty="0">
                <a:ea typeface="굴림" charset="-127"/>
              </a:rPr>
              <a:t> &gt;0</a:t>
            </a:r>
          </a:p>
          <a:p>
            <a:pPr>
              <a:lnSpc>
                <a:spcPct val="80000"/>
              </a:lnSpc>
            </a:pPr>
            <a:endParaRPr lang="en-US" altLang="ko-KR" sz="2100" dirty="0">
              <a:ea typeface="굴림" charset="-127"/>
            </a:endParaRPr>
          </a:p>
          <a:p>
            <a:pPr>
              <a:lnSpc>
                <a:spcPct val="80000"/>
              </a:lnSpc>
            </a:pPr>
            <a:r>
              <a:rPr lang="en-US" altLang="ko-KR" sz="2100" dirty="0">
                <a:ea typeface="굴림" charset="-127"/>
              </a:rPr>
              <a:t>Learning a </a:t>
            </a:r>
            <a:r>
              <a:rPr lang="en-US" altLang="ko-KR" sz="2100" dirty="0" err="1">
                <a:ea typeface="굴림" charset="-127"/>
              </a:rPr>
              <a:t>perceptron</a:t>
            </a:r>
            <a:r>
              <a:rPr lang="en-US" altLang="ko-KR" sz="2100" dirty="0">
                <a:ea typeface="굴림" charset="-127"/>
              </a:rPr>
              <a:t> involves choosing values for the weights w</a:t>
            </a:r>
            <a:r>
              <a:rPr lang="en-US" altLang="ko-KR" sz="2100" baseline="-25000" dirty="0">
                <a:ea typeface="굴림" charset="-127"/>
              </a:rPr>
              <a:t>0</a:t>
            </a:r>
            <a:r>
              <a:rPr lang="en-US" altLang="ko-KR" sz="2100" dirty="0">
                <a:ea typeface="굴림" charset="-127"/>
              </a:rPr>
              <a:t>, w</a:t>
            </a:r>
            <a:r>
              <a:rPr lang="en-US" altLang="ko-KR" sz="2100" baseline="-25000" dirty="0">
                <a:ea typeface="굴림" charset="-127"/>
              </a:rPr>
              <a:t>1</a:t>
            </a:r>
            <a:r>
              <a:rPr lang="en-US" altLang="ko-KR" sz="2100" dirty="0">
                <a:ea typeface="굴림" charset="-127"/>
              </a:rPr>
              <a:t>,…, </a:t>
            </a:r>
            <a:r>
              <a:rPr lang="en-US" altLang="ko-KR" sz="2100" dirty="0" err="1">
                <a:ea typeface="굴림" charset="-127"/>
              </a:rPr>
              <a:t>w</a:t>
            </a:r>
            <a:r>
              <a:rPr lang="en-US" altLang="ko-KR" sz="2100" baseline="-25000" dirty="0" err="1">
                <a:ea typeface="굴림" charset="-127"/>
              </a:rPr>
              <a:t>n</a:t>
            </a:r>
            <a:r>
              <a:rPr lang="en-US" altLang="ko-KR" sz="2100" dirty="0">
                <a:ea typeface="굴림" charset="-127"/>
              </a:rPr>
              <a:t>.</a:t>
            </a:r>
            <a:endParaRPr lang="en-US" sz="2100" dirty="0"/>
          </a:p>
        </p:txBody>
      </p:sp>
      <p:sp>
        <p:nvSpPr>
          <p:cNvPr id="15364" name="Text Box 4"/>
          <p:cNvSpPr txBox="1">
            <a:spLocks noChangeArrowheads="1"/>
          </p:cNvSpPr>
          <p:nvPr/>
        </p:nvSpPr>
        <p:spPr bwMode="auto">
          <a:xfrm>
            <a:off x="685800" y="3200400"/>
            <a:ext cx="8001000" cy="366713"/>
          </a:xfrm>
          <a:prstGeom prst="rect">
            <a:avLst/>
          </a:prstGeom>
          <a:noFill/>
          <a:ln w="9525">
            <a:noFill/>
            <a:miter lim="800000"/>
            <a:headEnd/>
            <a:tailEnd/>
          </a:ln>
          <a:effectLst/>
        </p:spPr>
        <p:txBody>
          <a:bodyPr>
            <a:spAutoFit/>
          </a:bodyPr>
          <a:lstStyle/>
          <a:p>
            <a:pPr>
              <a:spcBef>
                <a:spcPct val="50000"/>
              </a:spcBef>
            </a:pPr>
            <a:endParaRPr lang="en-US"/>
          </a:p>
        </p:txBody>
      </p:sp>
      <p:pic>
        <p:nvPicPr>
          <p:cNvPr id="15365" name="Picture 5"/>
          <p:cNvPicPr>
            <a:picLocks noChangeAspect="1" noChangeArrowheads="1"/>
          </p:cNvPicPr>
          <p:nvPr/>
        </p:nvPicPr>
        <p:blipFill>
          <a:blip r:embed="rId2" cstate="print"/>
          <a:srcRect/>
          <a:stretch>
            <a:fillRect/>
          </a:stretch>
        </p:blipFill>
        <p:spPr bwMode="auto">
          <a:xfrm>
            <a:off x="762000" y="3200400"/>
            <a:ext cx="7924800" cy="2962275"/>
          </a:xfrm>
          <a:prstGeom prst="rect">
            <a:avLst/>
          </a:prstGeom>
          <a:noFill/>
          <a:ln w="9525">
            <a:noFill/>
            <a:miter lim="800000"/>
            <a:headEnd/>
            <a:tailEnd/>
          </a:ln>
          <a:effectLst/>
        </p:spPr>
      </p:pic>
      <p:sp>
        <p:nvSpPr>
          <p:cNvPr id="8" name="Text Box 26"/>
          <p:cNvSpPr txBox="1">
            <a:spLocks noChangeArrowheads="1"/>
          </p:cNvSpPr>
          <p:nvPr/>
        </p:nvSpPr>
        <p:spPr bwMode="auto">
          <a:xfrm>
            <a:off x="3124200" y="3200400"/>
            <a:ext cx="1182688" cy="457200"/>
          </a:xfrm>
          <a:prstGeom prst="rect">
            <a:avLst/>
          </a:prstGeom>
          <a:noFill/>
          <a:ln w="9525">
            <a:noFill/>
            <a:miter lim="800000"/>
            <a:headEnd/>
            <a:tailEnd/>
          </a:ln>
          <a:effectLst/>
        </p:spPr>
        <p:txBody>
          <a:bodyPr wrap="none" anchor="ctr">
            <a:spAutoFit/>
          </a:bodyPr>
          <a:lstStyle/>
          <a:p>
            <a:pPr algn="ctr" eaLnBrk="0" hangingPunct="0"/>
            <a:r>
              <a:rPr lang="en-US" sz="2400" b="1" i="1" dirty="0">
                <a:solidFill>
                  <a:schemeClr val="accent2"/>
                </a:solidFill>
                <a:latin typeface="Times New Roman" pitchFamily="18" charset="0"/>
              </a:rPr>
              <a:t> b </a:t>
            </a:r>
            <a:r>
              <a:rPr lang="en-US" sz="2400" dirty="0">
                <a:latin typeface="Times New Roman" pitchFamily="18" charset="0"/>
              </a:rPr>
              <a:t>(bias)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19" name="Object 11"/>
          <p:cNvGraphicFramePr>
            <a:graphicFrameLocks noChangeAspect="1"/>
          </p:cNvGraphicFramePr>
          <p:nvPr/>
        </p:nvGraphicFramePr>
        <p:xfrm>
          <a:off x="2819400" y="3200400"/>
          <a:ext cx="5895737" cy="2495550"/>
        </p:xfrm>
        <a:graphic>
          <a:graphicData uri="http://schemas.openxmlformats.org/presentationml/2006/ole">
            <mc:AlternateContent xmlns:mc="http://schemas.openxmlformats.org/markup-compatibility/2006">
              <mc:Choice xmlns:v="urn:schemas-microsoft-com:vml" Requires="v">
                <p:oleObj spid="_x0000_s1028" name="Bitmap Image" r:id="rId3" imgW="3839111" imgH="2647619" progId="PBrush">
                  <p:embed/>
                </p:oleObj>
              </mc:Choice>
              <mc:Fallback>
                <p:oleObj name="Bitmap Image" r:id="rId3" imgW="3839111" imgH="2647619" progId="PBrush">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3200400"/>
                        <a:ext cx="5895737" cy="24955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10" name="Rectangle 2"/>
          <p:cNvSpPr>
            <a:spLocks noGrp="1" noChangeArrowheads="1"/>
          </p:cNvSpPr>
          <p:nvPr>
            <p:ph type="title"/>
          </p:nvPr>
        </p:nvSpPr>
        <p:spPr>
          <a:xfrm>
            <a:off x="457200" y="277813"/>
            <a:ext cx="8229600" cy="484187"/>
          </a:xfrm>
        </p:spPr>
        <p:txBody>
          <a:bodyPr>
            <a:normAutofit fontScale="90000"/>
          </a:bodyPr>
          <a:lstStyle/>
          <a:p>
            <a:r>
              <a:rPr lang="en-US" altLang="ko-KR" sz="3200" dirty="0">
                <a:ea typeface="굴림" charset="-127"/>
              </a:rPr>
              <a:t>Representation Power of </a:t>
            </a:r>
            <a:r>
              <a:rPr lang="en-US" altLang="ko-KR" sz="3200" dirty="0" err="1">
                <a:ea typeface="굴림" charset="-127"/>
              </a:rPr>
              <a:t>Perceptrons</a:t>
            </a:r>
            <a:endParaRPr lang="en-US" sz="3200" dirty="0"/>
          </a:p>
        </p:txBody>
      </p:sp>
      <p:sp>
        <p:nvSpPr>
          <p:cNvPr id="17411" name="Rectangle 3"/>
          <p:cNvSpPr>
            <a:spLocks noGrp="1" noChangeArrowheads="1"/>
          </p:cNvSpPr>
          <p:nvPr>
            <p:ph type="body" idx="1"/>
          </p:nvPr>
        </p:nvSpPr>
        <p:spPr>
          <a:xfrm>
            <a:off x="457200" y="990600"/>
            <a:ext cx="8229600" cy="1524000"/>
          </a:xfrm>
        </p:spPr>
        <p:txBody>
          <a:bodyPr/>
          <a:lstStyle/>
          <a:p>
            <a:pPr>
              <a:lnSpc>
                <a:spcPct val="90000"/>
              </a:lnSpc>
            </a:pPr>
            <a:r>
              <a:rPr lang="en-US" altLang="ko-KR" sz="2000" dirty="0">
                <a:ea typeface="굴림" charset="-127"/>
              </a:rPr>
              <a:t>We can view the </a:t>
            </a:r>
            <a:r>
              <a:rPr lang="en-US" altLang="ko-KR" sz="2000" dirty="0" err="1">
                <a:ea typeface="굴림" charset="-127"/>
              </a:rPr>
              <a:t>perceptron</a:t>
            </a:r>
            <a:r>
              <a:rPr lang="en-US" altLang="ko-KR" sz="2000" dirty="0">
                <a:ea typeface="굴림" charset="-127"/>
              </a:rPr>
              <a:t> as representing a </a:t>
            </a:r>
            <a:r>
              <a:rPr lang="en-US" altLang="ko-KR" sz="2000" dirty="0" err="1">
                <a:ea typeface="굴림" charset="-127"/>
              </a:rPr>
              <a:t>hyperplane</a:t>
            </a:r>
            <a:r>
              <a:rPr lang="en-US" altLang="ko-KR" sz="2000" dirty="0">
                <a:ea typeface="굴림" charset="-127"/>
              </a:rPr>
              <a:t> </a:t>
            </a:r>
            <a:r>
              <a:rPr lang="en-US" altLang="ko-KR" sz="2000" b="1" dirty="0">
                <a:ea typeface="굴림" charset="-127"/>
              </a:rPr>
              <a:t>decision surface</a:t>
            </a:r>
            <a:r>
              <a:rPr lang="en-US" altLang="ko-KR" sz="2000" dirty="0">
                <a:ea typeface="굴림" charset="-127"/>
              </a:rPr>
              <a:t> in the </a:t>
            </a:r>
            <a:r>
              <a:rPr lang="en-US" altLang="ko-KR" sz="2000" i="1" dirty="0">
                <a:ea typeface="굴림" charset="-127"/>
              </a:rPr>
              <a:t>n</a:t>
            </a:r>
            <a:r>
              <a:rPr lang="en-US" altLang="ko-KR" sz="2000" dirty="0">
                <a:ea typeface="굴림" charset="-127"/>
              </a:rPr>
              <a:t>-dimensional space of instances (i.e. points). The </a:t>
            </a:r>
            <a:r>
              <a:rPr lang="en-US" altLang="ko-KR" sz="2000" dirty="0" err="1">
                <a:ea typeface="굴림" charset="-127"/>
              </a:rPr>
              <a:t>perceptron</a:t>
            </a:r>
            <a:r>
              <a:rPr lang="en-US" altLang="ko-KR" sz="2000" dirty="0">
                <a:ea typeface="굴림" charset="-127"/>
              </a:rPr>
              <a:t> outputs a 1 for instances lying on one side of the </a:t>
            </a:r>
            <a:r>
              <a:rPr lang="en-US" altLang="ko-KR" sz="2000" dirty="0" err="1">
                <a:ea typeface="굴림" charset="-127"/>
              </a:rPr>
              <a:t>hyperplane</a:t>
            </a:r>
            <a:r>
              <a:rPr lang="en-US" altLang="ko-KR" sz="2000" dirty="0">
                <a:ea typeface="굴림" charset="-127"/>
              </a:rPr>
              <a:t> and  outputs a –1 for instances lying on the other  side, as in , </a:t>
            </a:r>
          </a:p>
          <a:p>
            <a:pPr>
              <a:lnSpc>
                <a:spcPct val="90000"/>
              </a:lnSpc>
              <a:buFont typeface="Wingdings" pitchFamily="2" charset="2"/>
              <a:buNone/>
            </a:pPr>
            <a:endParaRPr lang="en-US" altLang="ko-KR" sz="2000" dirty="0">
              <a:ea typeface="굴림" charset="-127"/>
            </a:endParaRPr>
          </a:p>
        </p:txBody>
      </p:sp>
      <p:sp>
        <p:nvSpPr>
          <p:cNvPr id="17412" name="Text Box 4"/>
          <p:cNvSpPr txBox="1">
            <a:spLocks noChangeArrowheads="1"/>
          </p:cNvSpPr>
          <p:nvPr/>
        </p:nvSpPr>
        <p:spPr bwMode="auto">
          <a:xfrm>
            <a:off x="3429000" y="3124200"/>
            <a:ext cx="16002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7414" name="Rectangle 6"/>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1741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
        <p:nvSpPr>
          <p:cNvPr id="17417" name="Text Box 9"/>
          <p:cNvSpPr txBox="1">
            <a:spLocks noChangeArrowheads="1"/>
          </p:cNvSpPr>
          <p:nvPr/>
        </p:nvSpPr>
        <p:spPr bwMode="auto">
          <a:xfrm>
            <a:off x="228600" y="3276600"/>
            <a:ext cx="3429000" cy="2554545"/>
          </a:xfrm>
          <a:prstGeom prst="rect">
            <a:avLst/>
          </a:prstGeom>
          <a:noFill/>
          <a:ln w="9525">
            <a:noFill/>
            <a:miter lim="800000"/>
            <a:headEnd/>
            <a:tailEnd/>
          </a:ln>
          <a:effectLst/>
        </p:spPr>
        <p:txBody>
          <a:bodyPr>
            <a:spAutoFit/>
          </a:bodyPr>
          <a:lstStyle/>
          <a:p>
            <a:pPr>
              <a:spcBef>
                <a:spcPct val="50000"/>
              </a:spcBef>
            </a:pPr>
            <a:r>
              <a:rPr lang="en-US" altLang="ko-KR" sz="2000" dirty="0">
                <a:ea typeface="굴림" charset="-127"/>
              </a:rPr>
              <a:t>Some sets of positive and negative examples cannot be separated by any </a:t>
            </a:r>
            <a:r>
              <a:rPr lang="en-US" altLang="ko-KR" sz="2000" dirty="0" err="1">
                <a:ea typeface="굴림" charset="-127"/>
              </a:rPr>
              <a:t>hyperplane</a:t>
            </a:r>
            <a:r>
              <a:rPr lang="en-US" altLang="ko-KR" sz="2000" dirty="0">
                <a:ea typeface="굴림" charset="-127"/>
              </a:rPr>
              <a:t>. </a:t>
            </a:r>
          </a:p>
          <a:p>
            <a:pPr>
              <a:spcBef>
                <a:spcPct val="50000"/>
              </a:spcBef>
            </a:pPr>
            <a:endParaRPr lang="en-US" altLang="ko-KR" sz="2000" dirty="0">
              <a:ea typeface="굴림" charset="-127"/>
            </a:endParaRPr>
          </a:p>
          <a:p>
            <a:pPr>
              <a:spcBef>
                <a:spcPct val="50000"/>
              </a:spcBef>
            </a:pPr>
            <a:r>
              <a:rPr lang="en-US" altLang="ko-KR" sz="2000" dirty="0">
                <a:ea typeface="굴림" charset="-127"/>
              </a:rPr>
              <a:t>Those that can be separated are called </a:t>
            </a:r>
            <a:r>
              <a:rPr lang="en-US" altLang="ko-KR" sz="2000" i="1" dirty="0">
                <a:ea typeface="굴림" charset="-127"/>
              </a:rPr>
              <a:t>linearly separated set of examples.</a:t>
            </a:r>
            <a:r>
              <a:rPr lang="en-US" altLang="ko-KR" sz="2000" dirty="0">
                <a:ea typeface="굴림" charset="-127"/>
              </a:rPr>
              <a:t> </a:t>
            </a:r>
            <a:endParaRPr lang="en-US" sz="2000" dirty="0"/>
          </a:p>
        </p:txBody>
      </p:sp>
      <p:sp>
        <p:nvSpPr>
          <p:cNvPr id="17418" name="Text Box 10"/>
          <p:cNvSpPr txBox="1">
            <a:spLocks noChangeArrowheads="1"/>
          </p:cNvSpPr>
          <p:nvPr/>
        </p:nvSpPr>
        <p:spPr bwMode="auto">
          <a:xfrm>
            <a:off x="4724400" y="3276600"/>
            <a:ext cx="36576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1742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026"/>
          <p:cNvSpPr>
            <a:spLocks noGrp="1" noChangeArrowheads="1"/>
          </p:cNvSpPr>
          <p:nvPr>
            <p:ph type="title"/>
          </p:nvPr>
        </p:nvSpPr>
        <p:spPr>
          <a:xfrm>
            <a:off x="1023938" y="477838"/>
            <a:ext cx="7793037" cy="893762"/>
          </a:xfrm>
        </p:spPr>
        <p:txBody>
          <a:bodyPr/>
          <a:lstStyle/>
          <a:p>
            <a:r>
              <a:rPr lang="en-US"/>
              <a:t>Perceptron Training</a:t>
            </a:r>
          </a:p>
        </p:txBody>
      </p:sp>
      <p:sp>
        <p:nvSpPr>
          <p:cNvPr id="50179" name="Rectangle 1027"/>
          <p:cNvSpPr>
            <a:spLocks noGrp="1" noChangeArrowheads="1"/>
          </p:cNvSpPr>
          <p:nvPr>
            <p:ph type="body" idx="1"/>
          </p:nvPr>
        </p:nvSpPr>
        <p:spPr>
          <a:xfrm>
            <a:off x="1182688" y="4724400"/>
            <a:ext cx="7772400" cy="1408113"/>
          </a:xfrm>
        </p:spPr>
        <p:txBody>
          <a:bodyPr>
            <a:normAutofit fontScale="92500" lnSpcReduction="10000"/>
          </a:bodyPr>
          <a:lstStyle/>
          <a:p>
            <a:r>
              <a:rPr lang="en-US" sz="2800"/>
              <a:t>Linear threshold is used. </a:t>
            </a:r>
          </a:p>
          <a:p>
            <a:r>
              <a:rPr lang="en-US" sz="2800"/>
              <a:t>W - weight value</a:t>
            </a:r>
          </a:p>
          <a:p>
            <a:r>
              <a:rPr lang="en-US" sz="2800"/>
              <a:t>t - threshold value</a:t>
            </a:r>
          </a:p>
        </p:txBody>
      </p:sp>
      <p:graphicFrame>
        <p:nvGraphicFramePr>
          <p:cNvPr id="50180" name="Object 1028"/>
          <p:cNvGraphicFramePr>
            <a:graphicFrameLocks noChangeAspect="1"/>
          </p:cNvGraphicFramePr>
          <p:nvPr/>
        </p:nvGraphicFramePr>
        <p:xfrm>
          <a:off x="838200" y="1447800"/>
          <a:ext cx="7772400" cy="2089150"/>
        </p:xfrm>
        <a:graphic>
          <a:graphicData uri="http://schemas.openxmlformats.org/presentationml/2006/ole">
            <mc:AlternateContent xmlns:mc="http://schemas.openxmlformats.org/markup-compatibility/2006">
              <mc:Choice xmlns:v="urn:schemas-microsoft-com:vml" Requires="v">
                <p:oleObj spid="_x0000_s45059" name="Bitmap Image" r:id="rId3" imgW="5315692" imgH="1428949" progId="PBrush">
                  <p:embed/>
                </p:oleObj>
              </mc:Choice>
              <mc:Fallback>
                <p:oleObj name="Bitmap Image" r:id="rId3" imgW="5315692" imgH="1428949" progId="PBrush">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447800"/>
                        <a:ext cx="7772400" cy="2089150"/>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0181" name="Text Box 1029"/>
          <p:cNvSpPr txBox="1">
            <a:spLocks noChangeArrowheads="1"/>
          </p:cNvSpPr>
          <p:nvPr/>
        </p:nvSpPr>
        <p:spPr bwMode="auto">
          <a:xfrm>
            <a:off x="4419600" y="3733800"/>
            <a:ext cx="4149725" cy="859594"/>
          </a:xfrm>
          <a:prstGeom prst="rect">
            <a:avLst/>
          </a:prstGeom>
          <a:solidFill>
            <a:srgbClr val="FFFF99"/>
          </a:solidFill>
          <a:ln w="3175">
            <a:solidFill>
              <a:schemeClr val="tx1"/>
            </a:solidFill>
            <a:miter lim="800000"/>
            <a:headEnd/>
            <a:tailEnd/>
          </a:ln>
          <a:effectLst/>
        </p:spPr>
        <p:txBody>
          <a:bodyPr>
            <a:spAutoFit/>
          </a:bodyPr>
          <a:lstStyle/>
          <a:p>
            <a:pPr>
              <a:lnSpc>
                <a:spcPct val="80000"/>
              </a:lnSpc>
            </a:pPr>
            <a:r>
              <a:rPr lang="sv-SE" dirty="0"/>
              <a:t>                          1 if </a:t>
            </a:r>
            <a:r>
              <a:rPr lang="en-US" sz="3600" dirty="0">
                <a:sym typeface="Symbol" pitchFamily="18" charset="2"/>
              </a:rPr>
              <a:t></a:t>
            </a:r>
            <a:r>
              <a:rPr lang="sv-SE" sz="2800" dirty="0">
                <a:sym typeface="Symbol" pitchFamily="18" charset="2"/>
              </a:rPr>
              <a:t> </a:t>
            </a:r>
            <a:r>
              <a:rPr lang="sv-SE" dirty="0">
                <a:sym typeface="Symbol" pitchFamily="18" charset="2"/>
              </a:rPr>
              <a:t>w</a:t>
            </a:r>
            <a:r>
              <a:rPr lang="sv-SE" baseline="-25000" dirty="0">
                <a:sym typeface="Symbol" pitchFamily="18" charset="2"/>
              </a:rPr>
              <a:t>i</a:t>
            </a:r>
            <a:r>
              <a:rPr lang="sv-SE" dirty="0">
                <a:sym typeface="Symbol" pitchFamily="18" charset="2"/>
              </a:rPr>
              <a:t> x</a:t>
            </a:r>
            <a:r>
              <a:rPr lang="sv-SE" baseline="-25000" dirty="0">
                <a:sym typeface="Symbol" pitchFamily="18" charset="2"/>
              </a:rPr>
              <a:t>i </a:t>
            </a:r>
            <a:r>
              <a:rPr lang="sv-SE" dirty="0">
                <a:sym typeface="Symbol" pitchFamily="18" charset="2"/>
              </a:rPr>
              <a:t>&gt;t</a:t>
            </a:r>
            <a:endParaRPr lang="en-US" dirty="0"/>
          </a:p>
          <a:p>
            <a:pPr>
              <a:lnSpc>
                <a:spcPct val="50000"/>
              </a:lnSpc>
            </a:pPr>
            <a:r>
              <a:rPr lang="sv-SE" dirty="0"/>
              <a:t>Output= </a:t>
            </a:r>
          </a:p>
          <a:p>
            <a:pPr>
              <a:lnSpc>
                <a:spcPct val="60000"/>
              </a:lnSpc>
            </a:pPr>
            <a:r>
              <a:rPr lang="sv-SE" dirty="0"/>
              <a:t>                          -1 otherwise</a:t>
            </a:r>
            <a:endParaRPr lang="en-US" dirty="0"/>
          </a:p>
        </p:txBody>
      </p:sp>
      <p:sp>
        <p:nvSpPr>
          <p:cNvPr id="50182" name="Text Box 1030"/>
          <p:cNvSpPr txBox="1">
            <a:spLocks noChangeArrowheads="1"/>
          </p:cNvSpPr>
          <p:nvPr/>
        </p:nvSpPr>
        <p:spPr bwMode="auto">
          <a:xfrm>
            <a:off x="5562600" y="3810000"/>
            <a:ext cx="533400" cy="823913"/>
          </a:xfrm>
          <a:prstGeom prst="rect">
            <a:avLst/>
          </a:prstGeom>
          <a:noFill/>
          <a:ln w="9525">
            <a:noFill/>
            <a:miter lim="800000"/>
            <a:headEnd/>
            <a:tailEnd/>
          </a:ln>
          <a:effectLst/>
        </p:spPr>
        <p:txBody>
          <a:bodyPr>
            <a:spAutoFit/>
          </a:bodyPr>
          <a:lstStyle/>
          <a:p>
            <a:r>
              <a:rPr lang="sv-SE" sz="4800"/>
              <a:t>{</a:t>
            </a:r>
            <a:endParaRPr lang="en-US" sz="4800"/>
          </a:p>
        </p:txBody>
      </p:sp>
      <p:sp>
        <p:nvSpPr>
          <p:cNvPr id="50183" name="Rectangle 1031"/>
          <p:cNvSpPr>
            <a:spLocks noChangeArrowheads="1"/>
          </p:cNvSpPr>
          <p:nvPr/>
        </p:nvSpPr>
        <p:spPr bwMode="auto">
          <a:xfrm>
            <a:off x="6234113" y="3962400"/>
            <a:ext cx="547687" cy="381000"/>
          </a:xfrm>
          <a:prstGeom prst="rect">
            <a:avLst/>
          </a:prstGeom>
          <a:noFill/>
          <a:ln w="9525">
            <a:noFill/>
            <a:miter lim="800000"/>
            <a:headEnd/>
            <a:tailEnd/>
          </a:ln>
          <a:effectLst/>
        </p:spPr>
        <p:txBody>
          <a:bodyPr wrap="none">
            <a:spAutoFit/>
          </a:bodyPr>
          <a:lstStyle/>
          <a:p>
            <a:r>
              <a:rPr lang="sv-SE" sz="2800" baseline="-25000">
                <a:sym typeface="Symbol" pitchFamily="18" charset="2"/>
              </a:rPr>
              <a:t>i=0</a:t>
            </a:r>
            <a:endParaRPr lang="en-US" sz="2800" baseline="-25000">
              <a:sym typeface="Symbol" pitchFamily="18" charset="2"/>
            </a:endParaRPr>
          </a:p>
        </p:txBody>
      </p:sp>
      <p:sp>
        <p:nvSpPr>
          <p:cNvPr id="50184" name="Line 1032"/>
          <p:cNvSpPr>
            <a:spLocks noChangeShapeType="1"/>
          </p:cNvSpPr>
          <p:nvPr/>
        </p:nvSpPr>
        <p:spPr bwMode="auto">
          <a:xfrm flipV="1">
            <a:off x="2819400" y="4267200"/>
            <a:ext cx="1600200" cy="533400"/>
          </a:xfrm>
          <a:prstGeom prst="line">
            <a:avLst/>
          </a:prstGeom>
          <a:noFill/>
          <a:ln w="9525">
            <a:solidFill>
              <a:schemeClr val="tx1"/>
            </a:solidFill>
            <a:miter lim="800000"/>
            <a:headEnd/>
            <a:tailEnd type="triangle" w="med" len="me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0180"/>
                                        </p:tgtEl>
                                        <p:attrNameLst>
                                          <p:attrName>style.visibility</p:attrName>
                                        </p:attrNameLst>
                                      </p:cBhvr>
                                      <p:to>
                                        <p:strVal val="visible"/>
                                      </p:to>
                                    </p:set>
                                    <p:animEffect transition="in" filter="dissolve">
                                      <p:cBhvr>
                                        <p:cTn id="7" dur="500"/>
                                        <p:tgtEl>
                                          <p:spTgt spid="501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026"/>
          <p:cNvSpPr>
            <a:spLocks noGrp="1" noChangeArrowheads="1"/>
          </p:cNvSpPr>
          <p:nvPr>
            <p:ph type="title"/>
          </p:nvPr>
        </p:nvSpPr>
        <p:spPr>
          <a:xfrm>
            <a:off x="1023938" y="477838"/>
            <a:ext cx="7793037" cy="893762"/>
          </a:xfrm>
        </p:spPr>
        <p:txBody>
          <a:bodyPr/>
          <a:lstStyle/>
          <a:p>
            <a:r>
              <a:rPr lang="en-US"/>
              <a:t>Simple network</a:t>
            </a:r>
          </a:p>
        </p:txBody>
      </p:sp>
      <p:graphicFrame>
        <p:nvGraphicFramePr>
          <p:cNvPr id="49155" name="Object 1027"/>
          <p:cNvGraphicFramePr>
            <a:graphicFrameLocks noChangeAspect="1"/>
          </p:cNvGraphicFramePr>
          <p:nvPr/>
        </p:nvGraphicFramePr>
        <p:xfrm>
          <a:off x="838200" y="1447800"/>
          <a:ext cx="7772400" cy="2089150"/>
        </p:xfrm>
        <a:graphic>
          <a:graphicData uri="http://schemas.openxmlformats.org/presentationml/2006/ole">
            <mc:AlternateContent xmlns:mc="http://schemas.openxmlformats.org/markup-compatibility/2006">
              <mc:Choice xmlns:v="urn:schemas-microsoft-com:vml" Requires="v">
                <p:oleObj spid="_x0000_s46083" name="Bitmap Image" r:id="rId3" imgW="5315692" imgH="1428949" progId="PBrush">
                  <p:embed/>
                </p:oleObj>
              </mc:Choice>
              <mc:Fallback>
                <p:oleObj name="Bitmap Image" r:id="rId3" imgW="5315692" imgH="1428949" progId="PBrush">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1447800"/>
                        <a:ext cx="7772400" cy="2089150"/>
                      </a:xfrm>
                      <a:prstGeom prst="rect">
                        <a:avLst/>
                      </a:prstGeom>
                      <a:noFill/>
                      <a:ln w="9525">
                        <a:solidFill>
                          <a:srgbClr val="FFFFFF"/>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 name="Group 1028"/>
          <p:cNvGrpSpPr>
            <a:grpSpLocks/>
          </p:cNvGrpSpPr>
          <p:nvPr/>
        </p:nvGrpSpPr>
        <p:grpSpPr bwMode="auto">
          <a:xfrm>
            <a:off x="2209800" y="3733800"/>
            <a:ext cx="5715000" cy="2667000"/>
            <a:chOff x="480" y="2352"/>
            <a:chExt cx="3600" cy="1680"/>
          </a:xfrm>
        </p:grpSpPr>
        <p:sp>
          <p:nvSpPr>
            <p:cNvPr id="49157" name="Oval 1029"/>
            <p:cNvSpPr>
              <a:spLocks noChangeArrowheads="1"/>
            </p:cNvSpPr>
            <p:nvPr/>
          </p:nvSpPr>
          <p:spPr bwMode="auto">
            <a:xfrm>
              <a:off x="2140" y="3041"/>
              <a:ext cx="1032" cy="386"/>
            </a:xfrm>
            <a:prstGeom prst="ellipse">
              <a:avLst/>
            </a:prstGeom>
            <a:noFill/>
            <a:ln w="28575">
              <a:solidFill>
                <a:srgbClr val="000000"/>
              </a:solidFill>
              <a:round/>
              <a:headEnd/>
              <a:tailEnd/>
            </a:ln>
          </p:spPr>
          <p:txBody>
            <a:bodyPr/>
            <a:lstStyle/>
            <a:p>
              <a:endParaRPr lang="en-US"/>
            </a:p>
          </p:txBody>
        </p:sp>
        <p:sp>
          <p:nvSpPr>
            <p:cNvPr id="49158" name="Text Box 1030"/>
            <p:cNvSpPr txBox="1">
              <a:spLocks noChangeArrowheads="1"/>
            </p:cNvSpPr>
            <p:nvPr/>
          </p:nvSpPr>
          <p:spPr bwMode="auto">
            <a:xfrm>
              <a:off x="2207" y="3158"/>
              <a:ext cx="897" cy="185"/>
            </a:xfrm>
            <a:prstGeom prst="rect">
              <a:avLst/>
            </a:prstGeom>
            <a:noFill/>
            <a:ln w="28575">
              <a:noFill/>
              <a:miter lim="800000"/>
              <a:headEnd/>
              <a:tailEnd/>
            </a:ln>
          </p:spPr>
          <p:txBody>
            <a:bodyPr/>
            <a:lstStyle/>
            <a:p>
              <a:pPr algn="ctr" eaLnBrk="0" hangingPunct="0"/>
              <a:r>
                <a:rPr lang="en-GB" sz="1800" b="1" dirty="0">
                  <a:solidFill>
                    <a:srgbClr val="D60093"/>
                  </a:solidFill>
                </a:rPr>
                <a:t>t = 0.0</a:t>
              </a:r>
            </a:p>
          </p:txBody>
        </p:sp>
        <p:sp>
          <p:nvSpPr>
            <p:cNvPr id="49159" name="Oval 1031"/>
            <p:cNvSpPr>
              <a:spLocks noChangeArrowheads="1"/>
            </p:cNvSpPr>
            <p:nvPr/>
          </p:nvSpPr>
          <p:spPr bwMode="auto">
            <a:xfrm>
              <a:off x="525" y="3646"/>
              <a:ext cx="1032" cy="386"/>
            </a:xfrm>
            <a:prstGeom prst="ellipse">
              <a:avLst/>
            </a:prstGeom>
            <a:noFill/>
            <a:ln w="28575">
              <a:solidFill>
                <a:srgbClr val="000000"/>
              </a:solidFill>
              <a:round/>
              <a:headEnd/>
              <a:tailEnd/>
            </a:ln>
          </p:spPr>
          <p:txBody>
            <a:bodyPr/>
            <a:lstStyle/>
            <a:p>
              <a:endParaRPr lang="en-US"/>
            </a:p>
          </p:txBody>
        </p:sp>
        <p:sp>
          <p:nvSpPr>
            <p:cNvPr id="49160" name="Oval 1032"/>
            <p:cNvSpPr>
              <a:spLocks noChangeArrowheads="1"/>
            </p:cNvSpPr>
            <p:nvPr/>
          </p:nvSpPr>
          <p:spPr bwMode="auto">
            <a:xfrm>
              <a:off x="491" y="2999"/>
              <a:ext cx="1032" cy="386"/>
            </a:xfrm>
            <a:prstGeom prst="ellipse">
              <a:avLst/>
            </a:prstGeom>
            <a:noFill/>
            <a:ln w="28575">
              <a:solidFill>
                <a:srgbClr val="000000"/>
              </a:solidFill>
              <a:round/>
              <a:headEnd/>
              <a:tailEnd/>
            </a:ln>
          </p:spPr>
          <p:txBody>
            <a:bodyPr/>
            <a:lstStyle/>
            <a:p>
              <a:endParaRPr lang="en-US"/>
            </a:p>
          </p:txBody>
        </p:sp>
        <p:sp>
          <p:nvSpPr>
            <p:cNvPr id="49161" name="Oval 1033"/>
            <p:cNvSpPr>
              <a:spLocks noChangeArrowheads="1"/>
            </p:cNvSpPr>
            <p:nvPr/>
          </p:nvSpPr>
          <p:spPr bwMode="auto">
            <a:xfrm>
              <a:off x="480" y="2352"/>
              <a:ext cx="1032" cy="386"/>
            </a:xfrm>
            <a:prstGeom prst="ellipse">
              <a:avLst/>
            </a:prstGeom>
            <a:noFill/>
            <a:ln w="28575">
              <a:solidFill>
                <a:srgbClr val="000000"/>
              </a:solidFill>
              <a:round/>
              <a:headEnd/>
              <a:tailEnd/>
            </a:ln>
          </p:spPr>
          <p:txBody>
            <a:bodyPr/>
            <a:lstStyle/>
            <a:p>
              <a:endParaRPr lang="en-US"/>
            </a:p>
          </p:txBody>
        </p:sp>
        <p:sp>
          <p:nvSpPr>
            <p:cNvPr id="49162" name="Line 1034"/>
            <p:cNvSpPr>
              <a:spLocks noChangeShapeType="1"/>
            </p:cNvSpPr>
            <p:nvPr/>
          </p:nvSpPr>
          <p:spPr bwMode="auto">
            <a:xfrm>
              <a:off x="1512" y="2545"/>
              <a:ext cx="796" cy="555"/>
            </a:xfrm>
            <a:prstGeom prst="line">
              <a:avLst/>
            </a:prstGeom>
            <a:noFill/>
            <a:ln w="28575">
              <a:solidFill>
                <a:srgbClr val="000000"/>
              </a:solidFill>
              <a:round/>
              <a:headEnd/>
              <a:tailEnd type="triangle" w="med" len="med"/>
            </a:ln>
          </p:spPr>
          <p:txBody>
            <a:bodyPr/>
            <a:lstStyle/>
            <a:p>
              <a:endParaRPr lang="en-US"/>
            </a:p>
          </p:txBody>
        </p:sp>
        <p:sp>
          <p:nvSpPr>
            <p:cNvPr id="49163" name="Line 1035"/>
            <p:cNvSpPr>
              <a:spLocks noChangeShapeType="1"/>
            </p:cNvSpPr>
            <p:nvPr/>
          </p:nvSpPr>
          <p:spPr bwMode="auto">
            <a:xfrm>
              <a:off x="1512" y="3200"/>
              <a:ext cx="650" cy="0"/>
            </a:xfrm>
            <a:prstGeom prst="line">
              <a:avLst/>
            </a:prstGeom>
            <a:noFill/>
            <a:ln w="28575">
              <a:solidFill>
                <a:srgbClr val="000000"/>
              </a:solidFill>
              <a:round/>
              <a:headEnd/>
              <a:tailEnd type="triangle" w="med" len="med"/>
            </a:ln>
          </p:spPr>
          <p:txBody>
            <a:bodyPr/>
            <a:lstStyle/>
            <a:p>
              <a:endParaRPr lang="en-US"/>
            </a:p>
          </p:txBody>
        </p:sp>
        <p:sp>
          <p:nvSpPr>
            <p:cNvPr id="49164" name="Line 1036"/>
            <p:cNvSpPr>
              <a:spLocks noChangeShapeType="1"/>
            </p:cNvSpPr>
            <p:nvPr/>
          </p:nvSpPr>
          <p:spPr bwMode="auto">
            <a:xfrm flipV="1">
              <a:off x="1557" y="3385"/>
              <a:ext cx="785" cy="437"/>
            </a:xfrm>
            <a:prstGeom prst="line">
              <a:avLst/>
            </a:prstGeom>
            <a:noFill/>
            <a:ln w="28575">
              <a:solidFill>
                <a:srgbClr val="000000"/>
              </a:solidFill>
              <a:round/>
              <a:headEnd/>
              <a:tailEnd type="triangle" w="med" len="med"/>
            </a:ln>
          </p:spPr>
          <p:txBody>
            <a:bodyPr/>
            <a:lstStyle/>
            <a:p>
              <a:endParaRPr lang="en-US"/>
            </a:p>
          </p:txBody>
        </p:sp>
        <p:sp>
          <p:nvSpPr>
            <p:cNvPr id="49165" name="Text Box 1037"/>
            <p:cNvSpPr txBox="1">
              <a:spLocks noChangeArrowheads="1"/>
            </p:cNvSpPr>
            <p:nvPr/>
          </p:nvSpPr>
          <p:spPr bwMode="auto">
            <a:xfrm>
              <a:off x="603" y="3763"/>
              <a:ext cx="898" cy="227"/>
            </a:xfrm>
            <a:prstGeom prst="rect">
              <a:avLst/>
            </a:prstGeom>
            <a:noFill/>
            <a:ln w="28575">
              <a:noFill/>
              <a:miter lim="800000"/>
              <a:headEnd/>
              <a:tailEnd/>
            </a:ln>
          </p:spPr>
          <p:txBody>
            <a:bodyPr/>
            <a:lstStyle/>
            <a:p>
              <a:pPr algn="ctr" eaLnBrk="0" hangingPunct="0"/>
              <a:r>
                <a:rPr lang="en-GB" sz="1800" b="1">
                  <a:solidFill>
                    <a:srgbClr val="339933"/>
                  </a:solidFill>
                </a:rPr>
                <a:t>Y</a:t>
              </a:r>
              <a:endParaRPr lang="en-GB" sz="1800" b="1">
                <a:solidFill>
                  <a:srgbClr val="339933"/>
                </a:solidFill>
                <a:latin typeface="Times New Roman" pitchFamily="18" charset="0"/>
              </a:endParaRPr>
            </a:p>
          </p:txBody>
        </p:sp>
        <p:sp>
          <p:nvSpPr>
            <p:cNvPr id="49166" name="Text Box 1038"/>
            <p:cNvSpPr txBox="1">
              <a:spLocks noChangeArrowheads="1"/>
            </p:cNvSpPr>
            <p:nvPr/>
          </p:nvSpPr>
          <p:spPr bwMode="auto">
            <a:xfrm>
              <a:off x="559" y="3100"/>
              <a:ext cx="897" cy="184"/>
            </a:xfrm>
            <a:prstGeom prst="rect">
              <a:avLst/>
            </a:prstGeom>
            <a:noFill/>
            <a:ln w="28575">
              <a:noFill/>
              <a:miter lim="800000"/>
              <a:headEnd/>
              <a:tailEnd/>
            </a:ln>
          </p:spPr>
          <p:txBody>
            <a:bodyPr/>
            <a:lstStyle/>
            <a:p>
              <a:pPr algn="ctr" eaLnBrk="0" hangingPunct="0"/>
              <a:r>
                <a:rPr lang="en-GB" sz="1800" b="1">
                  <a:solidFill>
                    <a:srgbClr val="339933"/>
                  </a:solidFill>
                </a:rPr>
                <a:t>X</a:t>
              </a:r>
            </a:p>
          </p:txBody>
        </p:sp>
        <p:sp>
          <p:nvSpPr>
            <p:cNvPr id="49167" name="Text Box 1039"/>
            <p:cNvSpPr txBox="1">
              <a:spLocks noChangeArrowheads="1"/>
            </p:cNvSpPr>
            <p:nvPr/>
          </p:nvSpPr>
          <p:spPr bwMode="auto">
            <a:xfrm>
              <a:off x="1714" y="2646"/>
              <a:ext cx="897" cy="185"/>
            </a:xfrm>
            <a:prstGeom prst="rect">
              <a:avLst/>
            </a:prstGeom>
            <a:noFill/>
            <a:ln w="28575">
              <a:noFill/>
              <a:miter lim="800000"/>
              <a:headEnd/>
              <a:tailEnd/>
            </a:ln>
          </p:spPr>
          <p:txBody>
            <a:bodyPr/>
            <a:lstStyle/>
            <a:p>
              <a:pPr algn="ctr" eaLnBrk="0" hangingPunct="0"/>
              <a:r>
                <a:rPr lang="en-GB" sz="1800" b="1" dirty="0"/>
                <a:t>W = 1.5</a:t>
              </a:r>
            </a:p>
          </p:txBody>
        </p:sp>
        <p:sp>
          <p:nvSpPr>
            <p:cNvPr id="49168" name="Text Box 1040"/>
            <p:cNvSpPr txBox="1">
              <a:spLocks noChangeArrowheads="1"/>
            </p:cNvSpPr>
            <p:nvPr/>
          </p:nvSpPr>
          <p:spPr bwMode="auto">
            <a:xfrm>
              <a:off x="1400" y="3175"/>
              <a:ext cx="897" cy="185"/>
            </a:xfrm>
            <a:prstGeom prst="rect">
              <a:avLst/>
            </a:prstGeom>
            <a:noFill/>
            <a:ln w="28575">
              <a:noFill/>
              <a:miter lim="800000"/>
              <a:headEnd/>
              <a:tailEnd/>
            </a:ln>
          </p:spPr>
          <p:txBody>
            <a:bodyPr/>
            <a:lstStyle/>
            <a:p>
              <a:pPr algn="ctr" eaLnBrk="0" hangingPunct="0"/>
              <a:endParaRPr lang="en-GB" sz="1800" b="1">
                <a:solidFill>
                  <a:schemeClr val="bg1"/>
                </a:solidFill>
                <a:latin typeface="Times New Roman" pitchFamily="18" charset="0"/>
              </a:endParaRPr>
            </a:p>
          </p:txBody>
        </p:sp>
        <p:sp>
          <p:nvSpPr>
            <p:cNvPr id="49169" name="Text Box 1041"/>
            <p:cNvSpPr txBox="1">
              <a:spLocks noChangeArrowheads="1"/>
            </p:cNvSpPr>
            <p:nvPr/>
          </p:nvSpPr>
          <p:spPr bwMode="auto">
            <a:xfrm>
              <a:off x="1714" y="3578"/>
              <a:ext cx="897" cy="185"/>
            </a:xfrm>
            <a:prstGeom prst="rect">
              <a:avLst/>
            </a:prstGeom>
            <a:noFill/>
            <a:ln w="28575">
              <a:noFill/>
              <a:miter lim="800000"/>
              <a:headEnd/>
              <a:tailEnd/>
            </a:ln>
          </p:spPr>
          <p:txBody>
            <a:bodyPr/>
            <a:lstStyle/>
            <a:p>
              <a:pPr algn="ctr" eaLnBrk="0" hangingPunct="0"/>
              <a:r>
                <a:rPr lang="en-GB" sz="1800" b="1"/>
                <a:t>W = 1</a:t>
              </a:r>
            </a:p>
          </p:txBody>
        </p:sp>
        <p:sp>
          <p:nvSpPr>
            <p:cNvPr id="49170" name="Line 1042"/>
            <p:cNvSpPr>
              <a:spLocks noChangeShapeType="1"/>
            </p:cNvSpPr>
            <p:nvPr/>
          </p:nvSpPr>
          <p:spPr bwMode="auto">
            <a:xfrm>
              <a:off x="3172" y="3234"/>
              <a:ext cx="908" cy="0"/>
            </a:xfrm>
            <a:prstGeom prst="line">
              <a:avLst/>
            </a:prstGeom>
            <a:noFill/>
            <a:ln w="28575">
              <a:solidFill>
                <a:srgbClr val="000000"/>
              </a:solidFill>
              <a:round/>
              <a:headEnd/>
              <a:tailEnd type="triangle" w="med" len="med"/>
            </a:ln>
          </p:spPr>
          <p:txBody>
            <a:bodyPr/>
            <a:lstStyle/>
            <a:p>
              <a:endParaRPr lang="en-US"/>
            </a:p>
          </p:txBody>
        </p:sp>
        <p:sp>
          <p:nvSpPr>
            <p:cNvPr id="49171" name="Text Box 1043"/>
            <p:cNvSpPr txBox="1">
              <a:spLocks noChangeArrowheads="1"/>
            </p:cNvSpPr>
            <p:nvPr/>
          </p:nvSpPr>
          <p:spPr bwMode="auto">
            <a:xfrm>
              <a:off x="547" y="2453"/>
              <a:ext cx="897" cy="185"/>
            </a:xfrm>
            <a:prstGeom prst="rect">
              <a:avLst/>
            </a:prstGeom>
            <a:noFill/>
            <a:ln w="28575">
              <a:noFill/>
              <a:miter lim="800000"/>
              <a:headEnd/>
              <a:tailEnd/>
            </a:ln>
          </p:spPr>
          <p:txBody>
            <a:bodyPr/>
            <a:lstStyle/>
            <a:p>
              <a:pPr algn="ctr" eaLnBrk="0" hangingPunct="0"/>
              <a:endParaRPr lang="en-GB" sz="1800" b="1" dirty="0">
                <a:solidFill>
                  <a:schemeClr val="bg1"/>
                </a:solidFill>
              </a:endParaRPr>
            </a:p>
          </p:txBody>
        </p:sp>
      </p:grpSp>
      <p:sp>
        <p:nvSpPr>
          <p:cNvPr id="49172" name="Text Box 1044"/>
          <p:cNvSpPr txBox="1">
            <a:spLocks noChangeArrowheads="1"/>
          </p:cNvSpPr>
          <p:nvPr/>
        </p:nvSpPr>
        <p:spPr bwMode="auto">
          <a:xfrm>
            <a:off x="5029200" y="3314700"/>
            <a:ext cx="3768725" cy="859594"/>
          </a:xfrm>
          <a:prstGeom prst="rect">
            <a:avLst/>
          </a:prstGeom>
          <a:solidFill>
            <a:srgbClr val="FFFF99"/>
          </a:solidFill>
          <a:ln w="3175">
            <a:solidFill>
              <a:schemeClr val="tx1"/>
            </a:solidFill>
            <a:miter lim="800000"/>
            <a:headEnd/>
            <a:tailEnd/>
          </a:ln>
          <a:effectLst/>
        </p:spPr>
        <p:txBody>
          <a:bodyPr>
            <a:spAutoFit/>
          </a:bodyPr>
          <a:lstStyle/>
          <a:p>
            <a:pPr>
              <a:lnSpc>
                <a:spcPct val="80000"/>
              </a:lnSpc>
            </a:pPr>
            <a:r>
              <a:rPr lang="sv-SE" dirty="0"/>
              <a:t>                        1 if </a:t>
            </a:r>
            <a:r>
              <a:rPr lang="en-US" sz="3600" dirty="0">
                <a:sym typeface="Symbol" pitchFamily="18" charset="2"/>
              </a:rPr>
              <a:t></a:t>
            </a:r>
            <a:r>
              <a:rPr lang="sv-SE" sz="2800" dirty="0">
                <a:sym typeface="Symbol" pitchFamily="18" charset="2"/>
              </a:rPr>
              <a:t> </a:t>
            </a:r>
            <a:r>
              <a:rPr lang="sv-SE" dirty="0">
                <a:sym typeface="Symbol" pitchFamily="18" charset="2"/>
              </a:rPr>
              <a:t>w</a:t>
            </a:r>
            <a:r>
              <a:rPr lang="sv-SE" baseline="-25000" dirty="0">
                <a:sym typeface="Symbol" pitchFamily="18" charset="2"/>
              </a:rPr>
              <a:t>i</a:t>
            </a:r>
            <a:r>
              <a:rPr lang="sv-SE" dirty="0">
                <a:sym typeface="Symbol" pitchFamily="18" charset="2"/>
              </a:rPr>
              <a:t> x</a:t>
            </a:r>
            <a:r>
              <a:rPr lang="sv-SE" baseline="-25000" dirty="0">
                <a:sym typeface="Symbol" pitchFamily="18" charset="2"/>
              </a:rPr>
              <a:t>i </a:t>
            </a:r>
            <a:r>
              <a:rPr lang="sv-SE" dirty="0">
                <a:sym typeface="Symbol" pitchFamily="18" charset="2"/>
              </a:rPr>
              <a:t>&gt;t</a:t>
            </a:r>
            <a:endParaRPr lang="en-US" dirty="0"/>
          </a:p>
          <a:p>
            <a:pPr>
              <a:lnSpc>
                <a:spcPct val="50000"/>
              </a:lnSpc>
            </a:pPr>
            <a:r>
              <a:rPr lang="sv-SE" dirty="0"/>
              <a:t>output=</a:t>
            </a:r>
          </a:p>
          <a:p>
            <a:pPr>
              <a:lnSpc>
                <a:spcPct val="60000"/>
              </a:lnSpc>
            </a:pPr>
            <a:r>
              <a:rPr lang="sv-SE" dirty="0"/>
              <a:t>                         -1 otherwise</a:t>
            </a:r>
            <a:endParaRPr lang="en-US" dirty="0"/>
          </a:p>
        </p:txBody>
      </p:sp>
      <p:sp>
        <p:nvSpPr>
          <p:cNvPr id="49173" name="Text Box 1045"/>
          <p:cNvSpPr txBox="1">
            <a:spLocks noChangeArrowheads="1"/>
          </p:cNvSpPr>
          <p:nvPr/>
        </p:nvSpPr>
        <p:spPr bwMode="auto">
          <a:xfrm>
            <a:off x="6096000" y="3352800"/>
            <a:ext cx="477838" cy="823913"/>
          </a:xfrm>
          <a:prstGeom prst="rect">
            <a:avLst/>
          </a:prstGeom>
          <a:noFill/>
          <a:ln w="9525">
            <a:noFill/>
            <a:miter lim="800000"/>
            <a:headEnd/>
            <a:tailEnd/>
          </a:ln>
          <a:effectLst/>
        </p:spPr>
        <p:txBody>
          <a:bodyPr wrap="none">
            <a:spAutoFit/>
          </a:bodyPr>
          <a:lstStyle/>
          <a:p>
            <a:r>
              <a:rPr lang="sv-SE" sz="4800"/>
              <a:t>{</a:t>
            </a:r>
            <a:endParaRPr lang="en-US" sz="4800"/>
          </a:p>
        </p:txBody>
      </p:sp>
      <p:sp>
        <p:nvSpPr>
          <p:cNvPr id="49174" name="Rectangle 1046"/>
          <p:cNvSpPr>
            <a:spLocks noChangeArrowheads="1"/>
          </p:cNvSpPr>
          <p:nvPr/>
        </p:nvSpPr>
        <p:spPr bwMode="auto">
          <a:xfrm>
            <a:off x="6553200" y="3567113"/>
            <a:ext cx="516488" cy="276999"/>
          </a:xfrm>
          <a:prstGeom prst="rect">
            <a:avLst/>
          </a:prstGeom>
          <a:noFill/>
          <a:ln w="9525">
            <a:noFill/>
            <a:miter lim="800000"/>
            <a:headEnd/>
            <a:tailEnd/>
          </a:ln>
          <a:effectLst/>
        </p:spPr>
        <p:txBody>
          <a:bodyPr wrap="none">
            <a:spAutoFit/>
          </a:bodyPr>
          <a:lstStyle/>
          <a:p>
            <a:r>
              <a:rPr lang="sv-SE" baseline="-25000" dirty="0">
                <a:sym typeface="Symbol" pitchFamily="18" charset="2"/>
              </a:rPr>
              <a:t>    i=0</a:t>
            </a:r>
            <a:endParaRPr lang="en-US" baseline="-25000" dirty="0">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9155"/>
                                        </p:tgtEl>
                                        <p:attrNameLst>
                                          <p:attrName>style.visibility</p:attrName>
                                        </p:attrNameLst>
                                      </p:cBhvr>
                                      <p:to>
                                        <p:strVal val="visible"/>
                                      </p:to>
                                    </p:set>
                                    <p:animEffect transition="in" filter="dissolve">
                                      <p:cBhvr>
                                        <p:cTn id="7" dur="500"/>
                                        <p:tgtEl>
                                          <p:spTgt spid="4915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lide(fromBottom)">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26"/>
          <p:cNvSpPr>
            <a:spLocks noGrp="1" noChangeArrowheads="1"/>
          </p:cNvSpPr>
          <p:nvPr>
            <p:ph type="title"/>
          </p:nvPr>
        </p:nvSpPr>
        <p:spPr>
          <a:xfrm>
            <a:off x="1023938" y="554038"/>
            <a:ext cx="7793037" cy="817562"/>
          </a:xfrm>
        </p:spPr>
        <p:txBody>
          <a:bodyPr/>
          <a:lstStyle/>
          <a:p>
            <a:r>
              <a:rPr lang="en-US"/>
              <a:t>Training Perceptrons</a:t>
            </a:r>
          </a:p>
        </p:txBody>
      </p:sp>
      <p:grpSp>
        <p:nvGrpSpPr>
          <p:cNvPr id="2" name="Group 1027"/>
          <p:cNvGrpSpPr>
            <a:grpSpLocks/>
          </p:cNvGrpSpPr>
          <p:nvPr/>
        </p:nvGrpSpPr>
        <p:grpSpPr bwMode="auto">
          <a:xfrm>
            <a:off x="1447800" y="1371600"/>
            <a:ext cx="5105400" cy="2514600"/>
            <a:chOff x="3645" y="2550"/>
            <a:chExt cx="4815" cy="3000"/>
          </a:xfrm>
        </p:grpSpPr>
        <p:sp>
          <p:nvSpPr>
            <p:cNvPr id="52228" name="Oval 1028"/>
            <p:cNvSpPr>
              <a:spLocks noChangeArrowheads="1"/>
            </p:cNvSpPr>
            <p:nvPr/>
          </p:nvSpPr>
          <p:spPr bwMode="auto">
            <a:xfrm>
              <a:off x="5865" y="3780"/>
              <a:ext cx="1380" cy="690"/>
            </a:xfrm>
            <a:prstGeom prst="ellipse">
              <a:avLst/>
            </a:prstGeom>
            <a:solidFill>
              <a:srgbClr val="FFFFFF"/>
            </a:solidFill>
            <a:ln w="9525">
              <a:solidFill>
                <a:srgbClr val="000000"/>
              </a:solidFill>
              <a:round/>
              <a:headEnd/>
              <a:tailEnd/>
            </a:ln>
          </p:spPr>
          <p:txBody>
            <a:bodyPr/>
            <a:lstStyle/>
            <a:p>
              <a:endParaRPr lang="en-US"/>
            </a:p>
          </p:txBody>
        </p:sp>
        <p:sp>
          <p:nvSpPr>
            <p:cNvPr id="52229" name="Text Box 1029"/>
            <p:cNvSpPr txBox="1">
              <a:spLocks noChangeArrowheads="1"/>
            </p:cNvSpPr>
            <p:nvPr/>
          </p:nvSpPr>
          <p:spPr bwMode="auto">
            <a:xfrm>
              <a:off x="5955" y="3990"/>
              <a:ext cx="1200" cy="330"/>
            </a:xfrm>
            <a:prstGeom prst="rect">
              <a:avLst/>
            </a:prstGeom>
            <a:noFill/>
            <a:ln w="9525">
              <a:noFill/>
              <a:miter lim="800000"/>
              <a:headEnd/>
              <a:tailEnd/>
            </a:ln>
          </p:spPr>
          <p:txBody>
            <a:bodyPr/>
            <a:lstStyle/>
            <a:p>
              <a:pPr algn="ctr" eaLnBrk="0" hangingPunct="0"/>
              <a:r>
                <a:rPr lang="en-GB" b="1" dirty="0">
                  <a:solidFill>
                    <a:srgbClr val="D60093"/>
                  </a:solidFill>
                </a:rPr>
                <a:t>T</a:t>
              </a:r>
              <a:endParaRPr lang="en-GB" sz="1800" b="1" dirty="0">
                <a:solidFill>
                  <a:srgbClr val="D60093"/>
                </a:solidFill>
              </a:endParaRPr>
            </a:p>
          </p:txBody>
        </p:sp>
        <p:sp>
          <p:nvSpPr>
            <p:cNvPr id="52230" name="Oval 1030"/>
            <p:cNvSpPr>
              <a:spLocks noChangeArrowheads="1"/>
            </p:cNvSpPr>
            <p:nvPr/>
          </p:nvSpPr>
          <p:spPr bwMode="auto">
            <a:xfrm>
              <a:off x="3705" y="4860"/>
              <a:ext cx="1380" cy="690"/>
            </a:xfrm>
            <a:prstGeom prst="ellipse">
              <a:avLst/>
            </a:prstGeom>
            <a:solidFill>
              <a:srgbClr val="FFFFFF"/>
            </a:solidFill>
            <a:ln w="9525">
              <a:solidFill>
                <a:srgbClr val="000000"/>
              </a:solidFill>
              <a:round/>
              <a:headEnd/>
              <a:tailEnd/>
            </a:ln>
          </p:spPr>
          <p:txBody>
            <a:bodyPr/>
            <a:lstStyle/>
            <a:p>
              <a:endParaRPr lang="en-US"/>
            </a:p>
          </p:txBody>
        </p:sp>
        <p:sp>
          <p:nvSpPr>
            <p:cNvPr id="52231" name="Oval 1031"/>
            <p:cNvSpPr>
              <a:spLocks noChangeArrowheads="1"/>
            </p:cNvSpPr>
            <p:nvPr/>
          </p:nvSpPr>
          <p:spPr bwMode="auto">
            <a:xfrm>
              <a:off x="3660" y="3705"/>
              <a:ext cx="1380" cy="690"/>
            </a:xfrm>
            <a:prstGeom prst="ellipse">
              <a:avLst/>
            </a:prstGeom>
            <a:solidFill>
              <a:srgbClr val="FFFFFF"/>
            </a:solidFill>
            <a:ln w="9525">
              <a:solidFill>
                <a:srgbClr val="000000"/>
              </a:solidFill>
              <a:round/>
              <a:headEnd/>
              <a:tailEnd/>
            </a:ln>
          </p:spPr>
          <p:txBody>
            <a:bodyPr/>
            <a:lstStyle/>
            <a:p>
              <a:endParaRPr lang="en-US"/>
            </a:p>
          </p:txBody>
        </p:sp>
        <p:sp>
          <p:nvSpPr>
            <p:cNvPr id="52232" name="Oval 1032"/>
            <p:cNvSpPr>
              <a:spLocks noChangeArrowheads="1"/>
            </p:cNvSpPr>
            <p:nvPr/>
          </p:nvSpPr>
          <p:spPr bwMode="auto">
            <a:xfrm>
              <a:off x="3645" y="2550"/>
              <a:ext cx="1380" cy="690"/>
            </a:xfrm>
            <a:prstGeom prst="ellipse">
              <a:avLst/>
            </a:prstGeom>
            <a:solidFill>
              <a:srgbClr val="FFFFFF"/>
            </a:solidFill>
            <a:ln w="9525">
              <a:solidFill>
                <a:srgbClr val="000000"/>
              </a:solidFill>
              <a:round/>
              <a:headEnd/>
              <a:tailEnd/>
            </a:ln>
          </p:spPr>
          <p:txBody>
            <a:bodyPr/>
            <a:lstStyle/>
            <a:p>
              <a:endParaRPr lang="en-US"/>
            </a:p>
          </p:txBody>
        </p:sp>
        <p:sp>
          <p:nvSpPr>
            <p:cNvPr id="52233" name="Line 1033"/>
            <p:cNvSpPr>
              <a:spLocks noChangeShapeType="1"/>
            </p:cNvSpPr>
            <p:nvPr/>
          </p:nvSpPr>
          <p:spPr bwMode="auto">
            <a:xfrm>
              <a:off x="5025" y="2895"/>
              <a:ext cx="1065" cy="990"/>
            </a:xfrm>
            <a:prstGeom prst="line">
              <a:avLst/>
            </a:prstGeom>
            <a:noFill/>
            <a:ln w="9525">
              <a:solidFill>
                <a:srgbClr val="000000"/>
              </a:solidFill>
              <a:round/>
              <a:headEnd/>
              <a:tailEnd type="triangle" w="med" len="med"/>
            </a:ln>
          </p:spPr>
          <p:txBody>
            <a:bodyPr/>
            <a:lstStyle/>
            <a:p>
              <a:endParaRPr lang="en-US"/>
            </a:p>
          </p:txBody>
        </p:sp>
        <p:sp>
          <p:nvSpPr>
            <p:cNvPr id="52234" name="Line 1034"/>
            <p:cNvSpPr>
              <a:spLocks noChangeShapeType="1"/>
            </p:cNvSpPr>
            <p:nvPr/>
          </p:nvSpPr>
          <p:spPr bwMode="auto">
            <a:xfrm>
              <a:off x="5025" y="4065"/>
              <a:ext cx="870" cy="0"/>
            </a:xfrm>
            <a:prstGeom prst="line">
              <a:avLst/>
            </a:prstGeom>
            <a:noFill/>
            <a:ln w="9525">
              <a:solidFill>
                <a:srgbClr val="000000"/>
              </a:solidFill>
              <a:round/>
              <a:headEnd/>
              <a:tailEnd type="triangle" w="med" len="med"/>
            </a:ln>
          </p:spPr>
          <p:txBody>
            <a:bodyPr/>
            <a:lstStyle/>
            <a:p>
              <a:endParaRPr lang="en-US"/>
            </a:p>
          </p:txBody>
        </p:sp>
        <p:sp>
          <p:nvSpPr>
            <p:cNvPr id="52235" name="Line 1035"/>
            <p:cNvSpPr>
              <a:spLocks noChangeShapeType="1"/>
            </p:cNvSpPr>
            <p:nvPr/>
          </p:nvSpPr>
          <p:spPr bwMode="auto">
            <a:xfrm flipV="1">
              <a:off x="5085" y="4395"/>
              <a:ext cx="1050" cy="780"/>
            </a:xfrm>
            <a:prstGeom prst="line">
              <a:avLst/>
            </a:prstGeom>
            <a:noFill/>
            <a:ln w="9525">
              <a:solidFill>
                <a:srgbClr val="000000"/>
              </a:solidFill>
              <a:round/>
              <a:headEnd/>
              <a:tailEnd type="triangle" w="med" len="med"/>
            </a:ln>
          </p:spPr>
          <p:txBody>
            <a:bodyPr/>
            <a:lstStyle/>
            <a:p>
              <a:endParaRPr lang="en-US"/>
            </a:p>
          </p:txBody>
        </p:sp>
        <p:sp>
          <p:nvSpPr>
            <p:cNvPr id="52236" name="Text Box 1036"/>
            <p:cNvSpPr txBox="1">
              <a:spLocks noChangeArrowheads="1"/>
            </p:cNvSpPr>
            <p:nvPr/>
          </p:nvSpPr>
          <p:spPr bwMode="auto">
            <a:xfrm>
              <a:off x="3810" y="5070"/>
              <a:ext cx="1200" cy="405"/>
            </a:xfrm>
            <a:prstGeom prst="rect">
              <a:avLst/>
            </a:prstGeom>
            <a:noFill/>
            <a:ln w="9525">
              <a:noFill/>
              <a:miter lim="800000"/>
              <a:headEnd/>
              <a:tailEnd/>
            </a:ln>
          </p:spPr>
          <p:txBody>
            <a:bodyPr/>
            <a:lstStyle/>
            <a:p>
              <a:pPr algn="ctr" eaLnBrk="0" hangingPunct="0"/>
              <a:r>
                <a:rPr lang="en-GB" sz="1800" b="1"/>
                <a:t>y</a:t>
              </a:r>
              <a:endParaRPr lang="en-GB" sz="1800" b="1">
                <a:latin typeface="Times New Roman" pitchFamily="18" charset="0"/>
              </a:endParaRPr>
            </a:p>
          </p:txBody>
        </p:sp>
        <p:sp>
          <p:nvSpPr>
            <p:cNvPr id="52237" name="Text Box 1037"/>
            <p:cNvSpPr txBox="1">
              <a:spLocks noChangeArrowheads="1"/>
            </p:cNvSpPr>
            <p:nvPr/>
          </p:nvSpPr>
          <p:spPr bwMode="auto">
            <a:xfrm>
              <a:off x="3750" y="3885"/>
              <a:ext cx="1200" cy="330"/>
            </a:xfrm>
            <a:prstGeom prst="rect">
              <a:avLst/>
            </a:prstGeom>
            <a:noFill/>
            <a:ln w="9525">
              <a:noFill/>
              <a:miter lim="800000"/>
              <a:headEnd/>
              <a:tailEnd/>
            </a:ln>
          </p:spPr>
          <p:txBody>
            <a:bodyPr/>
            <a:lstStyle/>
            <a:p>
              <a:pPr algn="ctr" eaLnBrk="0" hangingPunct="0"/>
              <a:r>
                <a:rPr lang="en-GB" sz="1800" b="1"/>
                <a:t>x</a:t>
              </a:r>
              <a:endParaRPr lang="en-GB" sz="1800" b="1">
                <a:latin typeface="Times New Roman" pitchFamily="18" charset="0"/>
              </a:endParaRPr>
            </a:p>
          </p:txBody>
        </p:sp>
        <p:sp>
          <p:nvSpPr>
            <p:cNvPr id="52238" name="Text Box 1038"/>
            <p:cNvSpPr txBox="1">
              <a:spLocks noChangeArrowheads="1"/>
            </p:cNvSpPr>
            <p:nvPr/>
          </p:nvSpPr>
          <p:spPr bwMode="auto">
            <a:xfrm>
              <a:off x="3735" y="2730"/>
              <a:ext cx="1200" cy="330"/>
            </a:xfrm>
            <a:prstGeom prst="rect">
              <a:avLst/>
            </a:prstGeom>
            <a:noFill/>
            <a:ln w="9525">
              <a:noFill/>
              <a:miter lim="800000"/>
              <a:headEnd/>
              <a:tailEnd/>
            </a:ln>
          </p:spPr>
          <p:txBody>
            <a:bodyPr/>
            <a:lstStyle/>
            <a:p>
              <a:pPr algn="ctr" eaLnBrk="0" hangingPunct="0"/>
              <a:endParaRPr lang="en-GB" sz="1800" b="1" dirty="0">
                <a:latin typeface="Times New Roman" pitchFamily="18" charset="0"/>
              </a:endParaRPr>
            </a:p>
          </p:txBody>
        </p:sp>
        <p:sp>
          <p:nvSpPr>
            <p:cNvPr id="52239" name="Text Box 1039"/>
            <p:cNvSpPr txBox="1">
              <a:spLocks noChangeArrowheads="1"/>
            </p:cNvSpPr>
            <p:nvPr/>
          </p:nvSpPr>
          <p:spPr bwMode="auto">
            <a:xfrm>
              <a:off x="5295" y="3075"/>
              <a:ext cx="1200" cy="330"/>
            </a:xfrm>
            <a:prstGeom prst="rect">
              <a:avLst/>
            </a:prstGeom>
            <a:noFill/>
            <a:ln w="9525">
              <a:noFill/>
              <a:miter lim="800000"/>
              <a:headEnd/>
              <a:tailEnd/>
            </a:ln>
          </p:spPr>
          <p:txBody>
            <a:bodyPr/>
            <a:lstStyle/>
            <a:p>
              <a:pPr algn="ctr" eaLnBrk="0" hangingPunct="0"/>
              <a:r>
                <a:rPr lang="en-GB" sz="1800" b="1"/>
                <a:t>W = ?</a:t>
              </a:r>
            </a:p>
          </p:txBody>
        </p:sp>
        <p:sp>
          <p:nvSpPr>
            <p:cNvPr id="52240" name="Text Box 1040"/>
            <p:cNvSpPr txBox="1">
              <a:spLocks noChangeArrowheads="1"/>
            </p:cNvSpPr>
            <p:nvPr/>
          </p:nvSpPr>
          <p:spPr bwMode="auto">
            <a:xfrm>
              <a:off x="4875" y="4020"/>
              <a:ext cx="1200" cy="330"/>
            </a:xfrm>
            <a:prstGeom prst="rect">
              <a:avLst/>
            </a:prstGeom>
            <a:noFill/>
            <a:ln w="9525">
              <a:noFill/>
              <a:miter lim="800000"/>
              <a:headEnd/>
              <a:tailEnd/>
            </a:ln>
          </p:spPr>
          <p:txBody>
            <a:bodyPr/>
            <a:lstStyle/>
            <a:p>
              <a:pPr algn="ctr" eaLnBrk="0" hangingPunct="0"/>
              <a:endParaRPr lang="en-GB" sz="1800" b="1">
                <a:latin typeface="Times New Roman" pitchFamily="18" charset="0"/>
              </a:endParaRPr>
            </a:p>
          </p:txBody>
        </p:sp>
        <p:sp>
          <p:nvSpPr>
            <p:cNvPr id="52241" name="Text Box 1041"/>
            <p:cNvSpPr txBox="1">
              <a:spLocks noChangeArrowheads="1"/>
            </p:cNvSpPr>
            <p:nvPr/>
          </p:nvSpPr>
          <p:spPr bwMode="auto">
            <a:xfrm>
              <a:off x="5295" y="4740"/>
              <a:ext cx="1200" cy="330"/>
            </a:xfrm>
            <a:prstGeom prst="rect">
              <a:avLst/>
            </a:prstGeom>
            <a:noFill/>
            <a:ln w="9525">
              <a:noFill/>
              <a:miter lim="800000"/>
              <a:headEnd/>
              <a:tailEnd/>
            </a:ln>
          </p:spPr>
          <p:txBody>
            <a:bodyPr/>
            <a:lstStyle/>
            <a:p>
              <a:pPr algn="ctr" eaLnBrk="0" hangingPunct="0"/>
              <a:r>
                <a:rPr lang="en-GB" sz="1800" b="1"/>
                <a:t>W = ?</a:t>
              </a:r>
            </a:p>
          </p:txBody>
        </p:sp>
        <p:sp>
          <p:nvSpPr>
            <p:cNvPr id="52242" name="Line 1042"/>
            <p:cNvSpPr>
              <a:spLocks noChangeShapeType="1"/>
            </p:cNvSpPr>
            <p:nvPr/>
          </p:nvSpPr>
          <p:spPr bwMode="auto">
            <a:xfrm>
              <a:off x="7245" y="4125"/>
              <a:ext cx="1215" cy="0"/>
            </a:xfrm>
            <a:prstGeom prst="line">
              <a:avLst/>
            </a:prstGeom>
            <a:noFill/>
            <a:ln w="9525">
              <a:solidFill>
                <a:srgbClr val="000000"/>
              </a:solidFill>
              <a:round/>
              <a:headEnd/>
              <a:tailEnd type="triangle" w="med" len="med"/>
            </a:ln>
          </p:spPr>
          <p:txBody>
            <a:bodyPr/>
            <a:lstStyle/>
            <a:p>
              <a:endParaRPr lang="en-US"/>
            </a:p>
          </p:txBody>
        </p:sp>
        <p:sp>
          <p:nvSpPr>
            <p:cNvPr id="52243" name="Text Box 1043"/>
            <p:cNvSpPr txBox="1">
              <a:spLocks noChangeArrowheads="1"/>
            </p:cNvSpPr>
            <p:nvPr/>
          </p:nvSpPr>
          <p:spPr bwMode="auto">
            <a:xfrm>
              <a:off x="4785" y="4050"/>
              <a:ext cx="1200" cy="330"/>
            </a:xfrm>
            <a:prstGeom prst="rect">
              <a:avLst/>
            </a:prstGeom>
            <a:noFill/>
            <a:ln w="9525">
              <a:noFill/>
              <a:miter lim="800000"/>
              <a:headEnd/>
              <a:tailEnd/>
            </a:ln>
          </p:spPr>
          <p:txBody>
            <a:bodyPr/>
            <a:lstStyle/>
            <a:p>
              <a:pPr algn="ctr" eaLnBrk="0" hangingPunct="0"/>
              <a:r>
                <a:rPr lang="en-GB" sz="1800" b="1"/>
                <a:t>W = ?</a:t>
              </a:r>
            </a:p>
          </p:txBody>
        </p:sp>
      </p:grpSp>
      <p:grpSp>
        <p:nvGrpSpPr>
          <p:cNvPr id="3" name="Group 1051"/>
          <p:cNvGrpSpPr>
            <a:grpSpLocks/>
          </p:cNvGrpSpPr>
          <p:nvPr/>
        </p:nvGrpSpPr>
        <p:grpSpPr bwMode="auto">
          <a:xfrm>
            <a:off x="7162800" y="1371600"/>
            <a:ext cx="1293813" cy="1981200"/>
            <a:chOff x="4512" y="864"/>
            <a:chExt cx="815" cy="1248"/>
          </a:xfrm>
        </p:grpSpPr>
        <p:sp>
          <p:nvSpPr>
            <p:cNvPr id="52245" name="Text Box 1045"/>
            <p:cNvSpPr txBox="1">
              <a:spLocks noChangeArrowheads="1"/>
            </p:cNvSpPr>
            <p:nvPr/>
          </p:nvSpPr>
          <p:spPr bwMode="auto">
            <a:xfrm>
              <a:off x="4512" y="864"/>
              <a:ext cx="815" cy="1219"/>
            </a:xfrm>
            <a:prstGeom prst="rect">
              <a:avLst/>
            </a:prstGeom>
            <a:noFill/>
            <a:ln w="9525">
              <a:noFill/>
              <a:miter lim="800000"/>
              <a:headEnd/>
              <a:tailEnd/>
            </a:ln>
            <a:effectLst/>
          </p:spPr>
          <p:txBody>
            <a:bodyPr>
              <a:spAutoFit/>
            </a:bodyPr>
            <a:lstStyle/>
            <a:p>
              <a:pPr>
                <a:lnSpc>
                  <a:spcPct val="70000"/>
                </a:lnSpc>
                <a:spcBef>
                  <a:spcPct val="50000"/>
                </a:spcBef>
              </a:pPr>
              <a:r>
                <a:rPr lang="en-US" sz="1800" b="1"/>
                <a:t>For AND</a:t>
              </a:r>
              <a:endParaRPr lang="en-US" sz="1800"/>
            </a:p>
            <a:p>
              <a:pPr>
                <a:lnSpc>
                  <a:spcPct val="70000"/>
                </a:lnSpc>
                <a:spcBef>
                  <a:spcPct val="50000"/>
                </a:spcBef>
              </a:pPr>
              <a:r>
                <a:rPr lang="en-US" sz="1800"/>
                <a:t>A B Output</a:t>
              </a:r>
            </a:p>
            <a:p>
              <a:pPr>
                <a:lnSpc>
                  <a:spcPct val="70000"/>
                </a:lnSpc>
                <a:spcBef>
                  <a:spcPct val="50000"/>
                </a:spcBef>
              </a:pPr>
              <a:r>
                <a:rPr lang="en-US" sz="1800"/>
                <a:t>0 0     0</a:t>
              </a:r>
            </a:p>
            <a:p>
              <a:pPr>
                <a:lnSpc>
                  <a:spcPct val="70000"/>
                </a:lnSpc>
                <a:spcBef>
                  <a:spcPct val="50000"/>
                </a:spcBef>
              </a:pPr>
              <a:r>
                <a:rPr lang="en-US" sz="1800"/>
                <a:t>0 1     0</a:t>
              </a:r>
            </a:p>
            <a:p>
              <a:pPr>
                <a:lnSpc>
                  <a:spcPct val="70000"/>
                </a:lnSpc>
                <a:spcBef>
                  <a:spcPct val="50000"/>
                </a:spcBef>
              </a:pPr>
              <a:r>
                <a:rPr lang="en-US" sz="1800"/>
                <a:t>1 0     0</a:t>
              </a:r>
            </a:p>
            <a:p>
              <a:pPr>
                <a:lnSpc>
                  <a:spcPct val="70000"/>
                </a:lnSpc>
                <a:spcBef>
                  <a:spcPct val="50000"/>
                </a:spcBef>
              </a:pPr>
              <a:r>
                <a:rPr lang="en-US" sz="1800"/>
                <a:t>1 1     1</a:t>
              </a:r>
            </a:p>
          </p:txBody>
        </p:sp>
        <p:sp>
          <p:nvSpPr>
            <p:cNvPr id="52246" name="Line 1046"/>
            <p:cNvSpPr>
              <a:spLocks noChangeShapeType="1"/>
            </p:cNvSpPr>
            <p:nvPr/>
          </p:nvSpPr>
          <p:spPr bwMode="auto">
            <a:xfrm>
              <a:off x="4512" y="1272"/>
              <a:ext cx="768" cy="0"/>
            </a:xfrm>
            <a:prstGeom prst="line">
              <a:avLst/>
            </a:prstGeom>
            <a:noFill/>
            <a:ln w="9525">
              <a:solidFill>
                <a:schemeClr val="tx1"/>
              </a:solidFill>
              <a:miter lim="800000"/>
              <a:headEnd/>
              <a:tailEnd/>
            </a:ln>
            <a:effectLst/>
          </p:spPr>
          <p:txBody>
            <a:bodyPr wrap="none" anchor="ctr"/>
            <a:lstStyle/>
            <a:p>
              <a:endParaRPr lang="en-US"/>
            </a:p>
          </p:txBody>
        </p:sp>
        <p:sp>
          <p:nvSpPr>
            <p:cNvPr id="52247" name="Line 1047"/>
            <p:cNvSpPr>
              <a:spLocks noChangeShapeType="1"/>
            </p:cNvSpPr>
            <p:nvPr/>
          </p:nvSpPr>
          <p:spPr bwMode="auto">
            <a:xfrm>
              <a:off x="4816" y="1104"/>
              <a:ext cx="0" cy="1008"/>
            </a:xfrm>
            <a:prstGeom prst="line">
              <a:avLst/>
            </a:prstGeom>
            <a:noFill/>
            <a:ln w="9525">
              <a:solidFill>
                <a:schemeClr val="tx1"/>
              </a:solidFill>
              <a:miter lim="800000"/>
              <a:headEnd/>
              <a:tailEnd/>
            </a:ln>
            <a:effectLst/>
          </p:spPr>
          <p:txBody>
            <a:bodyPr wrap="none" anchor="ctr"/>
            <a:lstStyle/>
            <a:p>
              <a:endParaRPr lang="en-US"/>
            </a:p>
          </p:txBody>
        </p:sp>
      </p:grpSp>
      <p:sp>
        <p:nvSpPr>
          <p:cNvPr id="52248" name="Text Box 1048"/>
          <p:cNvSpPr txBox="1">
            <a:spLocks noChangeArrowheads="1"/>
          </p:cNvSpPr>
          <p:nvPr/>
        </p:nvSpPr>
        <p:spPr bwMode="auto">
          <a:xfrm>
            <a:off x="1143000" y="4343400"/>
            <a:ext cx="5943600" cy="519113"/>
          </a:xfrm>
          <a:prstGeom prst="rect">
            <a:avLst/>
          </a:prstGeom>
          <a:noFill/>
          <a:ln w="9525">
            <a:noFill/>
            <a:miter lim="800000"/>
            <a:headEnd/>
            <a:tailEnd/>
          </a:ln>
          <a:effectLst/>
        </p:spPr>
        <p:txBody>
          <a:bodyPr>
            <a:spAutoFit/>
          </a:bodyPr>
          <a:lstStyle/>
          <a:p>
            <a:pPr>
              <a:spcBef>
                <a:spcPct val="50000"/>
              </a:spcBef>
              <a:buFontTx/>
              <a:buChar char="•"/>
            </a:pPr>
            <a:r>
              <a:rPr lang="en-US" sz="2800">
                <a:solidFill>
                  <a:srgbClr val="D60093"/>
                </a:solidFill>
                <a:effectLst>
                  <a:outerShdw blurRad="38100" dist="38100" dir="2700000" algn="tl">
                    <a:srgbClr val="C0C0C0"/>
                  </a:outerShdw>
                </a:effectLst>
                <a:latin typeface="Comic Sans MS" pitchFamily="66" charset="0"/>
              </a:rPr>
              <a:t>What are the weight values? </a:t>
            </a:r>
          </a:p>
        </p:txBody>
      </p:sp>
      <p:sp>
        <p:nvSpPr>
          <p:cNvPr id="52249" name="Text Box 1049"/>
          <p:cNvSpPr txBox="1">
            <a:spLocks noChangeArrowheads="1"/>
          </p:cNvSpPr>
          <p:nvPr/>
        </p:nvSpPr>
        <p:spPr bwMode="auto">
          <a:xfrm>
            <a:off x="1143000" y="4953000"/>
            <a:ext cx="6858000" cy="519113"/>
          </a:xfrm>
          <a:prstGeom prst="rect">
            <a:avLst/>
          </a:prstGeom>
          <a:noFill/>
          <a:ln w="9525">
            <a:noFill/>
            <a:miter lim="800000"/>
            <a:headEnd/>
            <a:tailEnd/>
          </a:ln>
          <a:effectLst/>
        </p:spPr>
        <p:txBody>
          <a:bodyPr>
            <a:spAutoFit/>
          </a:bodyPr>
          <a:lstStyle/>
          <a:p>
            <a:pPr>
              <a:spcBef>
                <a:spcPct val="50000"/>
              </a:spcBef>
              <a:buFontTx/>
              <a:buChar char="•"/>
            </a:pPr>
            <a:r>
              <a:rPr lang="en-US" sz="2800">
                <a:solidFill>
                  <a:srgbClr val="D60093"/>
                </a:solidFill>
                <a:effectLst>
                  <a:outerShdw blurRad="38100" dist="38100" dir="2700000" algn="tl">
                    <a:srgbClr val="C0C0C0"/>
                  </a:outerShdw>
                </a:effectLst>
                <a:latin typeface="Comic Sans MS" pitchFamily="66" charset="0"/>
              </a:rPr>
              <a:t>Initialize with random weight values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2248"/>
                                        </p:tgtEl>
                                        <p:attrNameLst>
                                          <p:attrName>style.visibility</p:attrName>
                                        </p:attrNameLst>
                                      </p:cBhvr>
                                      <p:to>
                                        <p:strVal val="visible"/>
                                      </p:to>
                                    </p:set>
                                    <p:animEffect transition="in" filter="wipe(up)">
                                      <p:cBhvr>
                                        <p:cTn id="17" dur="500"/>
                                        <p:tgtEl>
                                          <p:spTgt spid="5224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2249"/>
                                        </p:tgtEl>
                                        <p:attrNameLst>
                                          <p:attrName>style.visibility</p:attrName>
                                        </p:attrNameLst>
                                      </p:cBhvr>
                                      <p:to>
                                        <p:strVal val="visible"/>
                                      </p:to>
                                    </p:set>
                                    <p:animEffect transition="in" filter="wipe(down)">
                                      <p:cBhvr>
                                        <p:cTn id="22" dur="500"/>
                                        <p:tgtEl>
                                          <p:spTgt spid="52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8" grpId="0" autoUpdateAnimBg="0"/>
      <p:bldP spid="52249" grpId="0"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26"/>
          <p:cNvSpPr>
            <a:spLocks noGrp="1" noChangeArrowheads="1"/>
          </p:cNvSpPr>
          <p:nvPr>
            <p:ph type="title"/>
          </p:nvPr>
        </p:nvSpPr>
        <p:spPr>
          <a:xfrm>
            <a:off x="457200" y="152400"/>
            <a:ext cx="7793037" cy="817562"/>
          </a:xfrm>
        </p:spPr>
        <p:txBody>
          <a:bodyPr/>
          <a:lstStyle/>
          <a:p>
            <a:r>
              <a:rPr lang="en-US" dirty="0"/>
              <a:t>Training </a:t>
            </a:r>
            <a:r>
              <a:rPr lang="en-US" dirty="0" err="1"/>
              <a:t>Perceptrons</a:t>
            </a:r>
            <a:endParaRPr lang="en-US" dirty="0"/>
          </a:p>
        </p:txBody>
      </p:sp>
      <p:grpSp>
        <p:nvGrpSpPr>
          <p:cNvPr id="2" name="Group 1027"/>
          <p:cNvGrpSpPr>
            <a:grpSpLocks/>
          </p:cNvGrpSpPr>
          <p:nvPr/>
        </p:nvGrpSpPr>
        <p:grpSpPr bwMode="auto">
          <a:xfrm>
            <a:off x="1447800" y="1371600"/>
            <a:ext cx="5105400" cy="2514600"/>
            <a:chOff x="3645" y="2550"/>
            <a:chExt cx="4815" cy="3000"/>
          </a:xfrm>
        </p:grpSpPr>
        <p:sp>
          <p:nvSpPr>
            <p:cNvPr id="56324" name="Oval 1028"/>
            <p:cNvSpPr>
              <a:spLocks noChangeArrowheads="1"/>
            </p:cNvSpPr>
            <p:nvPr/>
          </p:nvSpPr>
          <p:spPr bwMode="auto">
            <a:xfrm>
              <a:off x="5865" y="3780"/>
              <a:ext cx="1380" cy="690"/>
            </a:xfrm>
            <a:prstGeom prst="ellipse">
              <a:avLst/>
            </a:prstGeom>
            <a:solidFill>
              <a:srgbClr val="FFFFFF"/>
            </a:solidFill>
            <a:ln w="9525">
              <a:solidFill>
                <a:srgbClr val="000000"/>
              </a:solidFill>
              <a:round/>
              <a:headEnd/>
              <a:tailEnd/>
            </a:ln>
          </p:spPr>
          <p:txBody>
            <a:bodyPr/>
            <a:lstStyle/>
            <a:p>
              <a:endParaRPr lang="en-US"/>
            </a:p>
          </p:txBody>
        </p:sp>
        <p:sp>
          <p:nvSpPr>
            <p:cNvPr id="56325" name="Text Box 1029"/>
            <p:cNvSpPr txBox="1">
              <a:spLocks noChangeArrowheads="1"/>
            </p:cNvSpPr>
            <p:nvPr/>
          </p:nvSpPr>
          <p:spPr bwMode="auto">
            <a:xfrm>
              <a:off x="5955" y="3990"/>
              <a:ext cx="1200" cy="330"/>
            </a:xfrm>
            <a:prstGeom prst="rect">
              <a:avLst/>
            </a:prstGeom>
            <a:noFill/>
            <a:ln w="9525">
              <a:noFill/>
              <a:miter lim="800000"/>
              <a:headEnd/>
              <a:tailEnd/>
            </a:ln>
          </p:spPr>
          <p:txBody>
            <a:bodyPr/>
            <a:lstStyle/>
            <a:p>
              <a:pPr algn="ctr" eaLnBrk="0" hangingPunct="0"/>
              <a:r>
                <a:rPr lang="en-GB" sz="1800" b="1" dirty="0"/>
                <a:t>t</a:t>
              </a:r>
              <a:r>
                <a:rPr lang="en-GB" sz="1800" b="1" dirty="0">
                  <a:solidFill>
                    <a:srgbClr val="D60093"/>
                  </a:solidFill>
                </a:rPr>
                <a:t> </a:t>
              </a:r>
              <a:r>
                <a:rPr lang="en-GB" sz="1800" b="1" dirty="0"/>
                <a:t>=</a:t>
              </a:r>
              <a:r>
                <a:rPr lang="en-GB" sz="1800" b="1" dirty="0">
                  <a:solidFill>
                    <a:srgbClr val="D60093"/>
                  </a:solidFill>
                </a:rPr>
                <a:t> </a:t>
              </a:r>
              <a:r>
                <a:rPr lang="en-GB" sz="1800" b="1" dirty="0"/>
                <a:t>0</a:t>
              </a:r>
            </a:p>
          </p:txBody>
        </p:sp>
        <p:sp>
          <p:nvSpPr>
            <p:cNvPr id="56326" name="Oval 1030"/>
            <p:cNvSpPr>
              <a:spLocks noChangeArrowheads="1"/>
            </p:cNvSpPr>
            <p:nvPr/>
          </p:nvSpPr>
          <p:spPr bwMode="auto">
            <a:xfrm>
              <a:off x="3705" y="4860"/>
              <a:ext cx="1380" cy="690"/>
            </a:xfrm>
            <a:prstGeom prst="ellipse">
              <a:avLst/>
            </a:prstGeom>
            <a:solidFill>
              <a:srgbClr val="FFFFFF"/>
            </a:solidFill>
            <a:ln w="9525">
              <a:solidFill>
                <a:srgbClr val="000000"/>
              </a:solidFill>
              <a:round/>
              <a:headEnd/>
              <a:tailEnd/>
            </a:ln>
          </p:spPr>
          <p:txBody>
            <a:bodyPr/>
            <a:lstStyle/>
            <a:p>
              <a:endParaRPr lang="en-US"/>
            </a:p>
          </p:txBody>
        </p:sp>
        <p:sp>
          <p:nvSpPr>
            <p:cNvPr id="56327" name="Oval 1031"/>
            <p:cNvSpPr>
              <a:spLocks noChangeArrowheads="1"/>
            </p:cNvSpPr>
            <p:nvPr/>
          </p:nvSpPr>
          <p:spPr bwMode="auto">
            <a:xfrm>
              <a:off x="3660" y="3705"/>
              <a:ext cx="1380" cy="690"/>
            </a:xfrm>
            <a:prstGeom prst="ellipse">
              <a:avLst/>
            </a:prstGeom>
            <a:solidFill>
              <a:srgbClr val="FFFFFF"/>
            </a:solidFill>
            <a:ln w="9525">
              <a:solidFill>
                <a:srgbClr val="000000"/>
              </a:solidFill>
              <a:round/>
              <a:headEnd/>
              <a:tailEnd/>
            </a:ln>
          </p:spPr>
          <p:txBody>
            <a:bodyPr/>
            <a:lstStyle/>
            <a:p>
              <a:endParaRPr lang="en-US"/>
            </a:p>
          </p:txBody>
        </p:sp>
        <p:sp>
          <p:nvSpPr>
            <p:cNvPr id="56328" name="Oval 1032"/>
            <p:cNvSpPr>
              <a:spLocks noChangeArrowheads="1"/>
            </p:cNvSpPr>
            <p:nvPr/>
          </p:nvSpPr>
          <p:spPr bwMode="auto">
            <a:xfrm>
              <a:off x="3645" y="2550"/>
              <a:ext cx="1380" cy="690"/>
            </a:xfrm>
            <a:prstGeom prst="ellipse">
              <a:avLst/>
            </a:prstGeom>
            <a:solidFill>
              <a:srgbClr val="FFFFFF"/>
            </a:solidFill>
            <a:ln w="9525">
              <a:solidFill>
                <a:srgbClr val="000000"/>
              </a:solidFill>
              <a:round/>
              <a:headEnd/>
              <a:tailEnd/>
            </a:ln>
          </p:spPr>
          <p:txBody>
            <a:bodyPr/>
            <a:lstStyle/>
            <a:p>
              <a:endParaRPr lang="en-US"/>
            </a:p>
          </p:txBody>
        </p:sp>
        <p:sp>
          <p:nvSpPr>
            <p:cNvPr id="56329" name="Line 1033"/>
            <p:cNvSpPr>
              <a:spLocks noChangeShapeType="1"/>
            </p:cNvSpPr>
            <p:nvPr/>
          </p:nvSpPr>
          <p:spPr bwMode="auto">
            <a:xfrm>
              <a:off x="5025" y="2895"/>
              <a:ext cx="1065" cy="990"/>
            </a:xfrm>
            <a:prstGeom prst="line">
              <a:avLst/>
            </a:prstGeom>
            <a:noFill/>
            <a:ln w="9525">
              <a:solidFill>
                <a:srgbClr val="000000"/>
              </a:solidFill>
              <a:round/>
              <a:headEnd/>
              <a:tailEnd type="triangle" w="med" len="med"/>
            </a:ln>
          </p:spPr>
          <p:txBody>
            <a:bodyPr/>
            <a:lstStyle/>
            <a:p>
              <a:endParaRPr lang="en-US"/>
            </a:p>
          </p:txBody>
        </p:sp>
        <p:sp>
          <p:nvSpPr>
            <p:cNvPr id="56330" name="Line 1034"/>
            <p:cNvSpPr>
              <a:spLocks noChangeShapeType="1"/>
            </p:cNvSpPr>
            <p:nvPr/>
          </p:nvSpPr>
          <p:spPr bwMode="auto">
            <a:xfrm>
              <a:off x="5025" y="4065"/>
              <a:ext cx="870" cy="0"/>
            </a:xfrm>
            <a:prstGeom prst="line">
              <a:avLst/>
            </a:prstGeom>
            <a:noFill/>
            <a:ln w="9525">
              <a:solidFill>
                <a:srgbClr val="000000"/>
              </a:solidFill>
              <a:round/>
              <a:headEnd/>
              <a:tailEnd type="triangle" w="med" len="med"/>
            </a:ln>
          </p:spPr>
          <p:txBody>
            <a:bodyPr/>
            <a:lstStyle/>
            <a:p>
              <a:endParaRPr lang="en-US"/>
            </a:p>
          </p:txBody>
        </p:sp>
        <p:sp>
          <p:nvSpPr>
            <p:cNvPr id="56331" name="Line 1035"/>
            <p:cNvSpPr>
              <a:spLocks noChangeShapeType="1"/>
            </p:cNvSpPr>
            <p:nvPr/>
          </p:nvSpPr>
          <p:spPr bwMode="auto">
            <a:xfrm flipV="1">
              <a:off x="5085" y="4395"/>
              <a:ext cx="1050" cy="780"/>
            </a:xfrm>
            <a:prstGeom prst="line">
              <a:avLst/>
            </a:prstGeom>
            <a:noFill/>
            <a:ln w="9525">
              <a:solidFill>
                <a:srgbClr val="000000"/>
              </a:solidFill>
              <a:round/>
              <a:headEnd/>
              <a:tailEnd type="triangle" w="med" len="med"/>
            </a:ln>
          </p:spPr>
          <p:txBody>
            <a:bodyPr/>
            <a:lstStyle/>
            <a:p>
              <a:endParaRPr lang="en-US"/>
            </a:p>
          </p:txBody>
        </p:sp>
        <p:sp>
          <p:nvSpPr>
            <p:cNvPr id="56332" name="Text Box 1036"/>
            <p:cNvSpPr txBox="1">
              <a:spLocks noChangeArrowheads="1"/>
            </p:cNvSpPr>
            <p:nvPr/>
          </p:nvSpPr>
          <p:spPr bwMode="auto">
            <a:xfrm>
              <a:off x="3810" y="5070"/>
              <a:ext cx="1200" cy="405"/>
            </a:xfrm>
            <a:prstGeom prst="rect">
              <a:avLst/>
            </a:prstGeom>
            <a:noFill/>
            <a:ln w="9525">
              <a:noFill/>
              <a:miter lim="800000"/>
              <a:headEnd/>
              <a:tailEnd/>
            </a:ln>
          </p:spPr>
          <p:txBody>
            <a:bodyPr/>
            <a:lstStyle/>
            <a:p>
              <a:pPr algn="ctr" eaLnBrk="0" hangingPunct="0"/>
              <a:r>
                <a:rPr lang="en-GB" sz="1800" b="1"/>
                <a:t>y</a:t>
              </a:r>
              <a:endParaRPr lang="en-GB" sz="1800" b="1">
                <a:latin typeface="Times New Roman" pitchFamily="18" charset="0"/>
              </a:endParaRPr>
            </a:p>
          </p:txBody>
        </p:sp>
        <p:sp>
          <p:nvSpPr>
            <p:cNvPr id="56333" name="Text Box 1037"/>
            <p:cNvSpPr txBox="1">
              <a:spLocks noChangeArrowheads="1"/>
            </p:cNvSpPr>
            <p:nvPr/>
          </p:nvSpPr>
          <p:spPr bwMode="auto">
            <a:xfrm>
              <a:off x="3750" y="3885"/>
              <a:ext cx="1200" cy="330"/>
            </a:xfrm>
            <a:prstGeom prst="rect">
              <a:avLst/>
            </a:prstGeom>
            <a:noFill/>
            <a:ln w="9525">
              <a:noFill/>
              <a:miter lim="800000"/>
              <a:headEnd/>
              <a:tailEnd/>
            </a:ln>
          </p:spPr>
          <p:txBody>
            <a:bodyPr/>
            <a:lstStyle/>
            <a:p>
              <a:pPr algn="ctr" eaLnBrk="0" hangingPunct="0"/>
              <a:r>
                <a:rPr lang="en-GB" sz="1800" b="1"/>
                <a:t>x</a:t>
              </a:r>
              <a:endParaRPr lang="en-GB" sz="1800" b="1">
                <a:latin typeface="Times New Roman" pitchFamily="18" charset="0"/>
              </a:endParaRPr>
            </a:p>
          </p:txBody>
        </p:sp>
        <p:sp>
          <p:nvSpPr>
            <p:cNvPr id="56334" name="Text Box 1038"/>
            <p:cNvSpPr txBox="1">
              <a:spLocks noChangeArrowheads="1"/>
            </p:cNvSpPr>
            <p:nvPr/>
          </p:nvSpPr>
          <p:spPr bwMode="auto">
            <a:xfrm>
              <a:off x="3735" y="2730"/>
              <a:ext cx="1200" cy="330"/>
            </a:xfrm>
            <a:prstGeom prst="rect">
              <a:avLst/>
            </a:prstGeom>
            <a:noFill/>
            <a:ln w="9525">
              <a:noFill/>
              <a:miter lim="800000"/>
              <a:headEnd/>
              <a:tailEnd/>
            </a:ln>
          </p:spPr>
          <p:txBody>
            <a:bodyPr/>
            <a:lstStyle/>
            <a:p>
              <a:pPr algn="ctr" eaLnBrk="0" hangingPunct="0"/>
              <a:endParaRPr lang="en-GB" sz="1800" b="1" dirty="0">
                <a:latin typeface="Times New Roman" pitchFamily="18" charset="0"/>
              </a:endParaRPr>
            </a:p>
          </p:txBody>
        </p:sp>
        <p:sp>
          <p:nvSpPr>
            <p:cNvPr id="56335" name="Text Box 1039"/>
            <p:cNvSpPr txBox="1">
              <a:spLocks noChangeArrowheads="1"/>
            </p:cNvSpPr>
            <p:nvPr/>
          </p:nvSpPr>
          <p:spPr bwMode="auto">
            <a:xfrm>
              <a:off x="5295" y="3075"/>
              <a:ext cx="1200" cy="330"/>
            </a:xfrm>
            <a:prstGeom prst="rect">
              <a:avLst/>
            </a:prstGeom>
            <a:noFill/>
            <a:ln w="9525">
              <a:noFill/>
              <a:miter lim="800000"/>
              <a:headEnd/>
              <a:tailEnd/>
            </a:ln>
          </p:spPr>
          <p:txBody>
            <a:bodyPr/>
            <a:lstStyle/>
            <a:p>
              <a:pPr algn="ctr" eaLnBrk="0" hangingPunct="0"/>
              <a:r>
                <a:rPr lang="en-GB" sz="1800" b="1" dirty="0"/>
                <a:t>W = -0.8</a:t>
              </a:r>
            </a:p>
          </p:txBody>
        </p:sp>
        <p:sp>
          <p:nvSpPr>
            <p:cNvPr id="56336" name="Text Box 1040"/>
            <p:cNvSpPr txBox="1">
              <a:spLocks noChangeArrowheads="1"/>
            </p:cNvSpPr>
            <p:nvPr/>
          </p:nvSpPr>
          <p:spPr bwMode="auto">
            <a:xfrm>
              <a:off x="4875" y="4020"/>
              <a:ext cx="1200" cy="330"/>
            </a:xfrm>
            <a:prstGeom prst="rect">
              <a:avLst/>
            </a:prstGeom>
            <a:noFill/>
            <a:ln w="9525">
              <a:noFill/>
              <a:miter lim="800000"/>
              <a:headEnd/>
              <a:tailEnd/>
            </a:ln>
          </p:spPr>
          <p:txBody>
            <a:bodyPr/>
            <a:lstStyle/>
            <a:p>
              <a:pPr algn="ctr" eaLnBrk="0" hangingPunct="0"/>
              <a:endParaRPr lang="en-GB" sz="1800" b="1">
                <a:latin typeface="Times New Roman" pitchFamily="18" charset="0"/>
              </a:endParaRPr>
            </a:p>
          </p:txBody>
        </p:sp>
        <p:sp>
          <p:nvSpPr>
            <p:cNvPr id="56337" name="Text Box 1041"/>
            <p:cNvSpPr txBox="1">
              <a:spLocks noChangeArrowheads="1"/>
            </p:cNvSpPr>
            <p:nvPr/>
          </p:nvSpPr>
          <p:spPr bwMode="auto">
            <a:xfrm>
              <a:off x="5295" y="4740"/>
              <a:ext cx="1200" cy="330"/>
            </a:xfrm>
            <a:prstGeom prst="rect">
              <a:avLst/>
            </a:prstGeom>
            <a:noFill/>
            <a:ln w="9525">
              <a:noFill/>
              <a:miter lim="800000"/>
              <a:headEnd/>
              <a:tailEnd/>
            </a:ln>
          </p:spPr>
          <p:txBody>
            <a:bodyPr/>
            <a:lstStyle/>
            <a:p>
              <a:pPr algn="ctr" eaLnBrk="0" hangingPunct="0"/>
              <a:r>
                <a:rPr lang="en-GB" sz="1800" b="1" dirty="0"/>
                <a:t>W = </a:t>
              </a:r>
              <a:r>
                <a:rPr lang="en-GB" b="1" dirty="0"/>
                <a:t>0.5</a:t>
              </a:r>
              <a:endParaRPr lang="en-GB" sz="1800" b="1" dirty="0"/>
            </a:p>
          </p:txBody>
        </p:sp>
        <p:sp>
          <p:nvSpPr>
            <p:cNvPr id="56338" name="Line 1042"/>
            <p:cNvSpPr>
              <a:spLocks noChangeShapeType="1"/>
            </p:cNvSpPr>
            <p:nvPr/>
          </p:nvSpPr>
          <p:spPr bwMode="auto">
            <a:xfrm>
              <a:off x="7245" y="4125"/>
              <a:ext cx="1215" cy="0"/>
            </a:xfrm>
            <a:prstGeom prst="line">
              <a:avLst/>
            </a:prstGeom>
            <a:noFill/>
            <a:ln w="9525">
              <a:solidFill>
                <a:srgbClr val="000000"/>
              </a:solidFill>
              <a:round/>
              <a:headEnd/>
              <a:tailEnd type="triangle" w="med" len="med"/>
            </a:ln>
          </p:spPr>
          <p:txBody>
            <a:bodyPr/>
            <a:lstStyle/>
            <a:p>
              <a:endParaRPr lang="en-US"/>
            </a:p>
          </p:txBody>
        </p:sp>
        <p:sp>
          <p:nvSpPr>
            <p:cNvPr id="56339" name="Text Box 1043"/>
            <p:cNvSpPr txBox="1">
              <a:spLocks noChangeArrowheads="1"/>
            </p:cNvSpPr>
            <p:nvPr/>
          </p:nvSpPr>
          <p:spPr bwMode="auto">
            <a:xfrm>
              <a:off x="4785" y="4050"/>
              <a:ext cx="1200" cy="330"/>
            </a:xfrm>
            <a:prstGeom prst="rect">
              <a:avLst/>
            </a:prstGeom>
            <a:noFill/>
            <a:ln w="9525">
              <a:noFill/>
              <a:miter lim="800000"/>
              <a:headEnd/>
              <a:tailEnd/>
            </a:ln>
          </p:spPr>
          <p:txBody>
            <a:bodyPr/>
            <a:lstStyle/>
            <a:p>
              <a:pPr algn="ctr" eaLnBrk="0" hangingPunct="0"/>
              <a:r>
                <a:rPr lang="en-GB" sz="1800" b="1" dirty="0"/>
                <a:t>W = 0.5</a:t>
              </a:r>
            </a:p>
          </p:txBody>
        </p:sp>
      </p:grpSp>
      <p:sp>
        <p:nvSpPr>
          <p:cNvPr id="56341" name="Text Box 1045"/>
          <p:cNvSpPr txBox="1">
            <a:spLocks noChangeArrowheads="1"/>
          </p:cNvSpPr>
          <p:nvPr/>
        </p:nvSpPr>
        <p:spPr bwMode="auto">
          <a:xfrm>
            <a:off x="7162800" y="1371600"/>
            <a:ext cx="1293813" cy="1960665"/>
          </a:xfrm>
          <a:prstGeom prst="rect">
            <a:avLst/>
          </a:prstGeom>
          <a:noFill/>
          <a:ln w="9525">
            <a:noFill/>
            <a:miter lim="800000"/>
            <a:headEnd/>
            <a:tailEnd/>
          </a:ln>
          <a:effectLst/>
        </p:spPr>
        <p:txBody>
          <a:bodyPr>
            <a:spAutoFit/>
          </a:bodyPr>
          <a:lstStyle/>
          <a:p>
            <a:pPr>
              <a:lnSpc>
                <a:spcPct val="70000"/>
              </a:lnSpc>
              <a:spcBef>
                <a:spcPct val="50000"/>
              </a:spcBef>
            </a:pPr>
            <a:r>
              <a:rPr lang="en-US" sz="1800" b="1" dirty="0"/>
              <a:t>For AND</a:t>
            </a:r>
            <a:endParaRPr lang="en-US" sz="1800" dirty="0"/>
          </a:p>
          <a:p>
            <a:pPr>
              <a:lnSpc>
                <a:spcPct val="70000"/>
              </a:lnSpc>
              <a:spcBef>
                <a:spcPct val="50000"/>
              </a:spcBef>
            </a:pPr>
            <a:r>
              <a:rPr lang="en-US" dirty="0"/>
              <a:t>X</a:t>
            </a:r>
            <a:r>
              <a:rPr lang="en-US" sz="1800" dirty="0"/>
              <a:t> </a:t>
            </a:r>
            <a:r>
              <a:rPr lang="en-US" dirty="0"/>
              <a:t>Y</a:t>
            </a:r>
            <a:r>
              <a:rPr lang="en-US" sz="1800" dirty="0"/>
              <a:t> Output</a:t>
            </a:r>
          </a:p>
          <a:p>
            <a:pPr>
              <a:lnSpc>
                <a:spcPct val="70000"/>
              </a:lnSpc>
              <a:spcBef>
                <a:spcPct val="50000"/>
              </a:spcBef>
            </a:pPr>
            <a:r>
              <a:rPr lang="en-US" sz="1800" dirty="0"/>
              <a:t>0 0     0</a:t>
            </a:r>
          </a:p>
          <a:p>
            <a:pPr>
              <a:lnSpc>
                <a:spcPct val="70000"/>
              </a:lnSpc>
              <a:spcBef>
                <a:spcPct val="50000"/>
              </a:spcBef>
            </a:pPr>
            <a:r>
              <a:rPr lang="en-US" sz="1800" dirty="0"/>
              <a:t>0 1     0</a:t>
            </a:r>
          </a:p>
          <a:p>
            <a:pPr>
              <a:lnSpc>
                <a:spcPct val="70000"/>
              </a:lnSpc>
              <a:spcBef>
                <a:spcPct val="50000"/>
              </a:spcBef>
            </a:pPr>
            <a:r>
              <a:rPr lang="en-US" sz="1800" dirty="0"/>
              <a:t>1 0     0</a:t>
            </a:r>
          </a:p>
          <a:p>
            <a:pPr>
              <a:lnSpc>
                <a:spcPct val="70000"/>
              </a:lnSpc>
              <a:spcBef>
                <a:spcPct val="50000"/>
              </a:spcBef>
            </a:pPr>
            <a:r>
              <a:rPr lang="en-US" sz="1800" dirty="0"/>
              <a:t>1 1     1</a:t>
            </a:r>
          </a:p>
        </p:txBody>
      </p:sp>
      <p:sp>
        <p:nvSpPr>
          <p:cNvPr id="56342" name="Line 1046"/>
          <p:cNvSpPr>
            <a:spLocks noChangeShapeType="1"/>
          </p:cNvSpPr>
          <p:nvPr/>
        </p:nvSpPr>
        <p:spPr bwMode="auto">
          <a:xfrm>
            <a:off x="7162800" y="2019300"/>
            <a:ext cx="1219200" cy="0"/>
          </a:xfrm>
          <a:prstGeom prst="line">
            <a:avLst/>
          </a:prstGeom>
          <a:noFill/>
          <a:ln w="9525">
            <a:solidFill>
              <a:schemeClr val="tx1"/>
            </a:solidFill>
            <a:miter lim="800000"/>
            <a:headEnd/>
            <a:tailEnd/>
          </a:ln>
          <a:effectLst/>
        </p:spPr>
        <p:txBody>
          <a:bodyPr wrap="none" anchor="ctr"/>
          <a:lstStyle/>
          <a:p>
            <a:endParaRPr lang="en-US"/>
          </a:p>
        </p:txBody>
      </p:sp>
      <p:sp>
        <p:nvSpPr>
          <p:cNvPr id="56343" name="Line 1047"/>
          <p:cNvSpPr>
            <a:spLocks noChangeShapeType="1"/>
          </p:cNvSpPr>
          <p:nvPr/>
        </p:nvSpPr>
        <p:spPr bwMode="auto">
          <a:xfrm>
            <a:off x="7645400" y="1752600"/>
            <a:ext cx="0" cy="1600200"/>
          </a:xfrm>
          <a:prstGeom prst="line">
            <a:avLst/>
          </a:prstGeom>
          <a:noFill/>
          <a:ln w="9525">
            <a:solidFill>
              <a:schemeClr val="tx1"/>
            </a:solidFill>
            <a:miter lim="800000"/>
            <a:headEnd/>
            <a:tailEnd/>
          </a:ln>
          <a:effectLst/>
        </p:spPr>
        <p:txBody>
          <a:bodyPr wrap="none" anchor="ctr"/>
          <a:lstStyle/>
          <a:p>
            <a:endParaRPr lang="en-US"/>
          </a:p>
        </p:txBody>
      </p:sp>
      <p:graphicFrame>
        <p:nvGraphicFramePr>
          <p:cNvPr id="47107" name="Object 3"/>
          <p:cNvGraphicFramePr>
            <a:graphicFrameLocks noChangeAspect="1"/>
          </p:cNvGraphicFramePr>
          <p:nvPr/>
        </p:nvGraphicFramePr>
        <p:xfrm>
          <a:off x="381000" y="4038600"/>
          <a:ext cx="3505200" cy="1630363"/>
        </p:xfrm>
        <a:graphic>
          <a:graphicData uri="http://schemas.openxmlformats.org/presentationml/2006/ole">
            <mc:AlternateContent xmlns:mc="http://schemas.openxmlformats.org/markup-compatibility/2006">
              <mc:Choice xmlns:v="urn:schemas-microsoft-com:vml" Requires="v">
                <p:oleObj spid="_x0000_s47109" name="Worksheet" r:id="rId3" imgW="2476500" imgH="1219200" progId="Excel.Sheet.8">
                  <p:embed/>
                </p:oleObj>
              </mc:Choice>
              <mc:Fallback>
                <p:oleObj name="Worksheet" r:id="rId3" imgW="2476500" imgH="1219200" progId="Excel.Sheet.8">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038600"/>
                        <a:ext cx="3505200" cy="1630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7108" name="Object 4"/>
          <p:cNvGraphicFramePr>
            <a:graphicFrameLocks noChangeAspect="1"/>
          </p:cNvGraphicFramePr>
          <p:nvPr/>
        </p:nvGraphicFramePr>
        <p:xfrm>
          <a:off x="4267200" y="4191000"/>
          <a:ext cx="4114800" cy="1449388"/>
        </p:xfrm>
        <a:graphic>
          <a:graphicData uri="http://schemas.openxmlformats.org/presentationml/2006/ole">
            <mc:AlternateContent xmlns:mc="http://schemas.openxmlformats.org/markup-compatibility/2006">
              <mc:Choice xmlns:v="urn:schemas-microsoft-com:vml" Requires="v">
                <p:oleObj spid="_x0000_s47110" name="Worksheet" r:id="rId5" imgW="3295650" imgH="1219200" progId="Excel.Sheet.8">
                  <p:embed/>
                </p:oleObj>
              </mc:Choice>
              <mc:Fallback>
                <p:oleObj name="Worksheet" r:id="rId5" imgW="3295650" imgH="1219200" progId="Excel.Sheet.8">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7200" y="4191000"/>
                        <a:ext cx="4114800" cy="14493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 name="Text Box 6"/>
          <p:cNvSpPr txBox="1">
            <a:spLocks noChangeArrowheads="1"/>
          </p:cNvSpPr>
          <p:nvPr/>
        </p:nvSpPr>
        <p:spPr bwMode="auto">
          <a:xfrm>
            <a:off x="4419600" y="5638800"/>
            <a:ext cx="4419600" cy="1006475"/>
          </a:xfrm>
          <a:prstGeom prst="rect">
            <a:avLst/>
          </a:prstGeom>
          <a:noFill/>
          <a:ln w="9525">
            <a:noFill/>
            <a:miter lim="800000"/>
            <a:headEnd/>
            <a:tailEnd/>
          </a:ln>
          <a:effectLst/>
        </p:spPr>
        <p:txBody>
          <a:bodyPr>
            <a:spAutoFit/>
          </a:bodyPr>
          <a:lstStyle/>
          <a:p>
            <a:r>
              <a:rPr lang="en-US" altLang="ko-KR" sz="2000" dirty="0">
                <a:ea typeface="굴림" charset="-127"/>
              </a:rPr>
              <a:t>Decision </a:t>
            </a:r>
            <a:r>
              <a:rPr lang="en-US" altLang="ko-KR" sz="2000" dirty="0" err="1">
                <a:ea typeface="굴림" charset="-127"/>
              </a:rPr>
              <a:t>hyperplane</a:t>
            </a:r>
            <a:r>
              <a:rPr lang="en-US" altLang="ko-KR" sz="2000" dirty="0">
                <a:ea typeface="굴림" charset="-127"/>
              </a:rPr>
              <a:t> :</a:t>
            </a:r>
          </a:p>
          <a:p>
            <a:r>
              <a:rPr lang="en-US" altLang="ko-KR" sz="2000" dirty="0">
                <a:ea typeface="굴림" charset="-127"/>
              </a:rPr>
              <a:t>	w</a:t>
            </a:r>
            <a:r>
              <a:rPr lang="en-US" altLang="ko-KR" sz="2000" baseline="-25000" dirty="0">
                <a:ea typeface="굴림" charset="-127"/>
              </a:rPr>
              <a:t>0</a:t>
            </a:r>
            <a:r>
              <a:rPr lang="en-US" altLang="ko-KR" sz="2000" dirty="0">
                <a:ea typeface="굴림" charset="-127"/>
              </a:rPr>
              <a:t> + w</a:t>
            </a:r>
            <a:r>
              <a:rPr lang="en-US" altLang="ko-KR" sz="2000" baseline="-25000" dirty="0">
                <a:ea typeface="굴림" charset="-127"/>
              </a:rPr>
              <a:t>1</a:t>
            </a:r>
            <a:r>
              <a:rPr lang="en-US" altLang="ko-KR" sz="2000" dirty="0">
                <a:ea typeface="굴림" charset="-127"/>
              </a:rPr>
              <a:t> x</a:t>
            </a:r>
            <a:r>
              <a:rPr lang="en-US" altLang="ko-KR" sz="2000" baseline="-25000" dirty="0">
                <a:ea typeface="굴림" charset="-127"/>
              </a:rPr>
              <a:t>1</a:t>
            </a:r>
            <a:r>
              <a:rPr lang="en-US" altLang="ko-KR" sz="2000" dirty="0">
                <a:ea typeface="굴림" charset="-127"/>
              </a:rPr>
              <a:t> + w</a:t>
            </a:r>
            <a:r>
              <a:rPr lang="en-US" altLang="ko-KR" sz="2000" baseline="-25000" dirty="0">
                <a:ea typeface="굴림" charset="-127"/>
              </a:rPr>
              <a:t>2</a:t>
            </a:r>
            <a:r>
              <a:rPr lang="en-US" altLang="ko-KR" sz="2000" dirty="0">
                <a:ea typeface="굴림" charset="-127"/>
              </a:rPr>
              <a:t> x</a:t>
            </a:r>
            <a:r>
              <a:rPr lang="en-US" altLang="ko-KR" sz="2000" baseline="-25000" dirty="0">
                <a:ea typeface="굴림" charset="-127"/>
              </a:rPr>
              <a:t>2</a:t>
            </a:r>
            <a:r>
              <a:rPr lang="en-US" altLang="ko-KR" sz="2000" dirty="0">
                <a:ea typeface="굴림" charset="-127"/>
              </a:rPr>
              <a:t> = 0</a:t>
            </a:r>
          </a:p>
          <a:p>
            <a:r>
              <a:rPr lang="en-US" altLang="ko-KR" sz="2000" dirty="0">
                <a:ea typeface="굴림" charset="-127"/>
              </a:rPr>
              <a:t>	-0.8 + 0.5 x</a:t>
            </a:r>
            <a:r>
              <a:rPr lang="en-US" altLang="ko-KR" sz="2000" baseline="-25000" dirty="0">
                <a:ea typeface="굴림" charset="-127"/>
              </a:rPr>
              <a:t>1</a:t>
            </a:r>
            <a:r>
              <a:rPr lang="en-US" altLang="ko-KR" sz="2000" dirty="0">
                <a:ea typeface="굴림" charset="-127"/>
              </a:rPr>
              <a:t> + 0.5 x</a:t>
            </a:r>
            <a:r>
              <a:rPr lang="en-US" altLang="ko-KR" sz="2000" baseline="-25000" dirty="0">
                <a:ea typeface="굴림" charset="-127"/>
              </a:rPr>
              <a:t>2</a:t>
            </a:r>
            <a:r>
              <a:rPr lang="en-US" altLang="ko-KR" sz="2000" dirty="0">
                <a:ea typeface="굴림" charset="-127"/>
              </a:rPr>
              <a:t> = 0</a:t>
            </a: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26"/>
          <p:cNvSpPr>
            <a:spLocks noGrp="1" noChangeArrowheads="1"/>
          </p:cNvSpPr>
          <p:nvPr>
            <p:ph type="title"/>
          </p:nvPr>
        </p:nvSpPr>
        <p:spPr>
          <a:xfrm>
            <a:off x="457200" y="152400"/>
            <a:ext cx="7793037" cy="817562"/>
          </a:xfrm>
        </p:spPr>
        <p:txBody>
          <a:bodyPr/>
          <a:lstStyle/>
          <a:p>
            <a:r>
              <a:rPr lang="en-US" dirty="0"/>
              <a:t>Training </a:t>
            </a:r>
            <a:r>
              <a:rPr lang="en-US" dirty="0" err="1"/>
              <a:t>Perceptrons</a:t>
            </a:r>
            <a:endParaRPr lang="en-US" dirty="0"/>
          </a:p>
        </p:txBody>
      </p:sp>
      <p:grpSp>
        <p:nvGrpSpPr>
          <p:cNvPr id="2" name="Group 1027"/>
          <p:cNvGrpSpPr>
            <a:grpSpLocks/>
          </p:cNvGrpSpPr>
          <p:nvPr/>
        </p:nvGrpSpPr>
        <p:grpSpPr bwMode="auto">
          <a:xfrm>
            <a:off x="1447800" y="1371600"/>
            <a:ext cx="5105400" cy="2514600"/>
            <a:chOff x="3645" y="2550"/>
            <a:chExt cx="4815" cy="3000"/>
          </a:xfrm>
        </p:grpSpPr>
        <p:sp>
          <p:nvSpPr>
            <p:cNvPr id="56324" name="Oval 1028"/>
            <p:cNvSpPr>
              <a:spLocks noChangeArrowheads="1"/>
            </p:cNvSpPr>
            <p:nvPr/>
          </p:nvSpPr>
          <p:spPr bwMode="auto">
            <a:xfrm>
              <a:off x="5865" y="3780"/>
              <a:ext cx="1380" cy="690"/>
            </a:xfrm>
            <a:prstGeom prst="ellipse">
              <a:avLst/>
            </a:prstGeom>
            <a:solidFill>
              <a:srgbClr val="FFFFFF"/>
            </a:solidFill>
            <a:ln w="9525">
              <a:solidFill>
                <a:srgbClr val="000000"/>
              </a:solidFill>
              <a:round/>
              <a:headEnd/>
              <a:tailEnd/>
            </a:ln>
          </p:spPr>
          <p:txBody>
            <a:bodyPr/>
            <a:lstStyle/>
            <a:p>
              <a:endParaRPr lang="en-US"/>
            </a:p>
          </p:txBody>
        </p:sp>
        <p:sp>
          <p:nvSpPr>
            <p:cNvPr id="56325" name="Text Box 1029"/>
            <p:cNvSpPr txBox="1">
              <a:spLocks noChangeArrowheads="1"/>
            </p:cNvSpPr>
            <p:nvPr/>
          </p:nvSpPr>
          <p:spPr bwMode="auto">
            <a:xfrm>
              <a:off x="5955" y="3990"/>
              <a:ext cx="1200" cy="330"/>
            </a:xfrm>
            <a:prstGeom prst="rect">
              <a:avLst/>
            </a:prstGeom>
            <a:noFill/>
            <a:ln w="9525">
              <a:noFill/>
              <a:miter lim="800000"/>
              <a:headEnd/>
              <a:tailEnd/>
            </a:ln>
          </p:spPr>
          <p:txBody>
            <a:bodyPr/>
            <a:lstStyle/>
            <a:p>
              <a:pPr algn="ctr" eaLnBrk="0" hangingPunct="0"/>
              <a:r>
                <a:rPr lang="en-GB" sz="1800" b="1" dirty="0"/>
                <a:t>t</a:t>
              </a:r>
              <a:r>
                <a:rPr lang="en-GB" sz="1800" b="1" dirty="0">
                  <a:solidFill>
                    <a:srgbClr val="D60093"/>
                  </a:solidFill>
                </a:rPr>
                <a:t> </a:t>
              </a:r>
              <a:r>
                <a:rPr lang="en-GB" sz="1800" b="1" dirty="0"/>
                <a:t>=</a:t>
              </a:r>
              <a:r>
                <a:rPr lang="en-GB" sz="1800" b="1" dirty="0">
                  <a:solidFill>
                    <a:srgbClr val="D60093"/>
                  </a:solidFill>
                </a:rPr>
                <a:t> </a:t>
              </a:r>
              <a:r>
                <a:rPr lang="en-GB" sz="1800" b="1" dirty="0"/>
                <a:t>0.0</a:t>
              </a:r>
            </a:p>
          </p:txBody>
        </p:sp>
        <p:sp>
          <p:nvSpPr>
            <p:cNvPr id="56326" name="Oval 1030"/>
            <p:cNvSpPr>
              <a:spLocks noChangeArrowheads="1"/>
            </p:cNvSpPr>
            <p:nvPr/>
          </p:nvSpPr>
          <p:spPr bwMode="auto">
            <a:xfrm>
              <a:off x="3705" y="4860"/>
              <a:ext cx="1380" cy="690"/>
            </a:xfrm>
            <a:prstGeom prst="ellipse">
              <a:avLst/>
            </a:prstGeom>
            <a:solidFill>
              <a:srgbClr val="FFFFFF"/>
            </a:solidFill>
            <a:ln w="9525">
              <a:solidFill>
                <a:srgbClr val="000000"/>
              </a:solidFill>
              <a:round/>
              <a:headEnd/>
              <a:tailEnd/>
            </a:ln>
          </p:spPr>
          <p:txBody>
            <a:bodyPr/>
            <a:lstStyle/>
            <a:p>
              <a:endParaRPr lang="en-US"/>
            </a:p>
          </p:txBody>
        </p:sp>
        <p:sp>
          <p:nvSpPr>
            <p:cNvPr id="56327" name="Oval 1031"/>
            <p:cNvSpPr>
              <a:spLocks noChangeArrowheads="1"/>
            </p:cNvSpPr>
            <p:nvPr/>
          </p:nvSpPr>
          <p:spPr bwMode="auto">
            <a:xfrm>
              <a:off x="3660" y="3705"/>
              <a:ext cx="1380" cy="690"/>
            </a:xfrm>
            <a:prstGeom prst="ellipse">
              <a:avLst/>
            </a:prstGeom>
            <a:solidFill>
              <a:srgbClr val="FFFFFF"/>
            </a:solidFill>
            <a:ln w="9525">
              <a:solidFill>
                <a:srgbClr val="000000"/>
              </a:solidFill>
              <a:round/>
              <a:headEnd/>
              <a:tailEnd/>
            </a:ln>
          </p:spPr>
          <p:txBody>
            <a:bodyPr/>
            <a:lstStyle/>
            <a:p>
              <a:endParaRPr lang="en-US"/>
            </a:p>
          </p:txBody>
        </p:sp>
        <p:sp>
          <p:nvSpPr>
            <p:cNvPr id="56328" name="Oval 1032"/>
            <p:cNvSpPr>
              <a:spLocks noChangeArrowheads="1"/>
            </p:cNvSpPr>
            <p:nvPr/>
          </p:nvSpPr>
          <p:spPr bwMode="auto">
            <a:xfrm>
              <a:off x="3645" y="2550"/>
              <a:ext cx="1380" cy="690"/>
            </a:xfrm>
            <a:prstGeom prst="ellipse">
              <a:avLst/>
            </a:prstGeom>
            <a:solidFill>
              <a:srgbClr val="FFFFFF"/>
            </a:solidFill>
            <a:ln w="9525">
              <a:solidFill>
                <a:srgbClr val="000000"/>
              </a:solidFill>
              <a:round/>
              <a:headEnd/>
              <a:tailEnd/>
            </a:ln>
          </p:spPr>
          <p:txBody>
            <a:bodyPr/>
            <a:lstStyle/>
            <a:p>
              <a:endParaRPr lang="en-US"/>
            </a:p>
          </p:txBody>
        </p:sp>
        <p:sp>
          <p:nvSpPr>
            <p:cNvPr id="56329" name="Line 1033"/>
            <p:cNvSpPr>
              <a:spLocks noChangeShapeType="1"/>
            </p:cNvSpPr>
            <p:nvPr/>
          </p:nvSpPr>
          <p:spPr bwMode="auto">
            <a:xfrm>
              <a:off x="5025" y="2895"/>
              <a:ext cx="1065" cy="990"/>
            </a:xfrm>
            <a:prstGeom prst="line">
              <a:avLst/>
            </a:prstGeom>
            <a:noFill/>
            <a:ln w="9525">
              <a:solidFill>
                <a:srgbClr val="000000"/>
              </a:solidFill>
              <a:round/>
              <a:headEnd/>
              <a:tailEnd type="triangle" w="med" len="med"/>
            </a:ln>
          </p:spPr>
          <p:txBody>
            <a:bodyPr/>
            <a:lstStyle/>
            <a:p>
              <a:endParaRPr lang="en-US"/>
            </a:p>
          </p:txBody>
        </p:sp>
        <p:sp>
          <p:nvSpPr>
            <p:cNvPr id="56330" name="Line 1034"/>
            <p:cNvSpPr>
              <a:spLocks noChangeShapeType="1"/>
            </p:cNvSpPr>
            <p:nvPr/>
          </p:nvSpPr>
          <p:spPr bwMode="auto">
            <a:xfrm>
              <a:off x="5025" y="4065"/>
              <a:ext cx="870" cy="0"/>
            </a:xfrm>
            <a:prstGeom prst="line">
              <a:avLst/>
            </a:prstGeom>
            <a:noFill/>
            <a:ln w="9525">
              <a:solidFill>
                <a:srgbClr val="000000"/>
              </a:solidFill>
              <a:round/>
              <a:headEnd/>
              <a:tailEnd type="triangle" w="med" len="med"/>
            </a:ln>
          </p:spPr>
          <p:txBody>
            <a:bodyPr/>
            <a:lstStyle/>
            <a:p>
              <a:endParaRPr lang="en-US"/>
            </a:p>
          </p:txBody>
        </p:sp>
        <p:sp>
          <p:nvSpPr>
            <p:cNvPr id="56331" name="Line 1035"/>
            <p:cNvSpPr>
              <a:spLocks noChangeShapeType="1"/>
            </p:cNvSpPr>
            <p:nvPr/>
          </p:nvSpPr>
          <p:spPr bwMode="auto">
            <a:xfrm flipV="1">
              <a:off x="5085" y="4395"/>
              <a:ext cx="1050" cy="780"/>
            </a:xfrm>
            <a:prstGeom prst="line">
              <a:avLst/>
            </a:prstGeom>
            <a:noFill/>
            <a:ln w="9525">
              <a:solidFill>
                <a:srgbClr val="000000"/>
              </a:solidFill>
              <a:round/>
              <a:headEnd/>
              <a:tailEnd type="triangle" w="med" len="med"/>
            </a:ln>
          </p:spPr>
          <p:txBody>
            <a:bodyPr/>
            <a:lstStyle/>
            <a:p>
              <a:endParaRPr lang="en-US"/>
            </a:p>
          </p:txBody>
        </p:sp>
        <p:sp>
          <p:nvSpPr>
            <p:cNvPr id="56332" name="Text Box 1036"/>
            <p:cNvSpPr txBox="1">
              <a:spLocks noChangeArrowheads="1"/>
            </p:cNvSpPr>
            <p:nvPr/>
          </p:nvSpPr>
          <p:spPr bwMode="auto">
            <a:xfrm>
              <a:off x="3810" y="5070"/>
              <a:ext cx="1200" cy="405"/>
            </a:xfrm>
            <a:prstGeom prst="rect">
              <a:avLst/>
            </a:prstGeom>
            <a:noFill/>
            <a:ln w="9525">
              <a:noFill/>
              <a:miter lim="800000"/>
              <a:headEnd/>
              <a:tailEnd/>
            </a:ln>
          </p:spPr>
          <p:txBody>
            <a:bodyPr/>
            <a:lstStyle/>
            <a:p>
              <a:pPr algn="ctr" eaLnBrk="0" hangingPunct="0"/>
              <a:r>
                <a:rPr lang="en-GB" sz="1800" b="1" dirty="0"/>
                <a:t>y</a:t>
              </a:r>
              <a:endParaRPr lang="en-GB" sz="1800" b="1" dirty="0">
                <a:latin typeface="Times New Roman" pitchFamily="18" charset="0"/>
              </a:endParaRPr>
            </a:p>
          </p:txBody>
        </p:sp>
        <p:sp>
          <p:nvSpPr>
            <p:cNvPr id="56333" name="Text Box 1037"/>
            <p:cNvSpPr txBox="1">
              <a:spLocks noChangeArrowheads="1"/>
            </p:cNvSpPr>
            <p:nvPr/>
          </p:nvSpPr>
          <p:spPr bwMode="auto">
            <a:xfrm>
              <a:off x="3750" y="3885"/>
              <a:ext cx="1200" cy="330"/>
            </a:xfrm>
            <a:prstGeom prst="rect">
              <a:avLst/>
            </a:prstGeom>
            <a:noFill/>
            <a:ln w="9525">
              <a:noFill/>
              <a:miter lim="800000"/>
              <a:headEnd/>
              <a:tailEnd/>
            </a:ln>
          </p:spPr>
          <p:txBody>
            <a:bodyPr/>
            <a:lstStyle/>
            <a:p>
              <a:pPr algn="ctr" eaLnBrk="0" hangingPunct="0"/>
              <a:r>
                <a:rPr lang="en-GB" sz="1800" b="1"/>
                <a:t>x</a:t>
              </a:r>
              <a:endParaRPr lang="en-GB" sz="1800" b="1">
                <a:latin typeface="Times New Roman" pitchFamily="18" charset="0"/>
              </a:endParaRPr>
            </a:p>
          </p:txBody>
        </p:sp>
        <p:sp>
          <p:nvSpPr>
            <p:cNvPr id="56334" name="Text Box 1038"/>
            <p:cNvSpPr txBox="1">
              <a:spLocks noChangeArrowheads="1"/>
            </p:cNvSpPr>
            <p:nvPr/>
          </p:nvSpPr>
          <p:spPr bwMode="auto">
            <a:xfrm>
              <a:off x="3735" y="2730"/>
              <a:ext cx="1200" cy="330"/>
            </a:xfrm>
            <a:prstGeom prst="rect">
              <a:avLst/>
            </a:prstGeom>
            <a:noFill/>
            <a:ln w="9525">
              <a:noFill/>
              <a:miter lim="800000"/>
              <a:headEnd/>
              <a:tailEnd/>
            </a:ln>
          </p:spPr>
          <p:txBody>
            <a:bodyPr/>
            <a:lstStyle/>
            <a:p>
              <a:pPr algn="ctr" eaLnBrk="0" hangingPunct="0"/>
              <a:endParaRPr lang="en-GB" sz="1800" b="1" dirty="0">
                <a:latin typeface="Times New Roman" pitchFamily="18" charset="0"/>
              </a:endParaRPr>
            </a:p>
          </p:txBody>
        </p:sp>
        <p:sp>
          <p:nvSpPr>
            <p:cNvPr id="56335" name="Text Box 1039"/>
            <p:cNvSpPr txBox="1">
              <a:spLocks noChangeArrowheads="1"/>
            </p:cNvSpPr>
            <p:nvPr/>
          </p:nvSpPr>
          <p:spPr bwMode="auto">
            <a:xfrm>
              <a:off x="5295" y="3075"/>
              <a:ext cx="1200" cy="330"/>
            </a:xfrm>
            <a:prstGeom prst="rect">
              <a:avLst/>
            </a:prstGeom>
            <a:noFill/>
            <a:ln w="9525">
              <a:noFill/>
              <a:miter lim="800000"/>
              <a:headEnd/>
              <a:tailEnd/>
            </a:ln>
          </p:spPr>
          <p:txBody>
            <a:bodyPr/>
            <a:lstStyle/>
            <a:p>
              <a:pPr algn="ctr" eaLnBrk="0" hangingPunct="0"/>
              <a:r>
                <a:rPr lang="en-GB" sz="1800" b="1" dirty="0"/>
                <a:t>W = -0.3</a:t>
              </a:r>
            </a:p>
          </p:txBody>
        </p:sp>
        <p:sp>
          <p:nvSpPr>
            <p:cNvPr id="56336" name="Text Box 1040"/>
            <p:cNvSpPr txBox="1">
              <a:spLocks noChangeArrowheads="1"/>
            </p:cNvSpPr>
            <p:nvPr/>
          </p:nvSpPr>
          <p:spPr bwMode="auto">
            <a:xfrm>
              <a:off x="4875" y="4020"/>
              <a:ext cx="1200" cy="330"/>
            </a:xfrm>
            <a:prstGeom prst="rect">
              <a:avLst/>
            </a:prstGeom>
            <a:noFill/>
            <a:ln w="9525">
              <a:noFill/>
              <a:miter lim="800000"/>
              <a:headEnd/>
              <a:tailEnd/>
            </a:ln>
          </p:spPr>
          <p:txBody>
            <a:bodyPr/>
            <a:lstStyle/>
            <a:p>
              <a:pPr algn="ctr" eaLnBrk="0" hangingPunct="0"/>
              <a:endParaRPr lang="en-GB" sz="1800" b="1">
                <a:latin typeface="Times New Roman" pitchFamily="18" charset="0"/>
              </a:endParaRPr>
            </a:p>
          </p:txBody>
        </p:sp>
        <p:sp>
          <p:nvSpPr>
            <p:cNvPr id="56337" name="Text Box 1041"/>
            <p:cNvSpPr txBox="1">
              <a:spLocks noChangeArrowheads="1"/>
            </p:cNvSpPr>
            <p:nvPr/>
          </p:nvSpPr>
          <p:spPr bwMode="auto">
            <a:xfrm>
              <a:off x="5295" y="4740"/>
              <a:ext cx="1200" cy="330"/>
            </a:xfrm>
            <a:prstGeom prst="rect">
              <a:avLst/>
            </a:prstGeom>
            <a:noFill/>
            <a:ln w="9525">
              <a:noFill/>
              <a:miter lim="800000"/>
              <a:headEnd/>
              <a:tailEnd/>
            </a:ln>
          </p:spPr>
          <p:txBody>
            <a:bodyPr/>
            <a:lstStyle/>
            <a:p>
              <a:pPr algn="ctr" eaLnBrk="0" hangingPunct="0"/>
              <a:r>
                <a:rPr lang="en-GB" sz="1800" b="1" dirty="0"/>
                <a:t>W = </a:t>
              </a:r>
              <a:r>
                <a:rPr lang="en-GB" b="1" dirty="0"/>
                <a:t>0.5</a:t>
              </a:r>
              <a:endParaRPr lang="en-GB" sz="1800" b="1" dirty="0"/>
            </a:p>
          </p:txBody>
        </p:sp>
        <p:sp>
          <p:nvSpPr>
            <p:cNvPr id="56338" name="Line 1042"/>
            <p:cNvSpPr>
              <a:spLocks noChangeShapeType="1"/>
            </p:cNvSpPr>
            <p:nvPr/>
          </p:nvSpPr>
          <p:spPr bwMode="auto">
            <a:xfrm>
              <a:off x="7245" y="4125"/>
              <a:ext cx="1215" cy="0"/>
            </a:xfrm>
            <a:prstGeom prst="line">
              <a:avLst/>
            </a:prstGeom>
            <a:noFill/>
            <a:ln w="9525">
              <a:solidFill>
                <a:srgbClr val="000000"/>
              </a:solidFill>
              <a:round/>
              <a:headEnd/>
              <a:tailEnd type="triangle" w="med" len="med"/>
            </a:ln>
          </p:spPr>
          <p:txBody>
            <a:bodyPr/>
            <a:lstStyle/>
            <a:p>
              <a:endParaRPr lang="en-US"/>
            </a:p>
          </p:txBody>
        </p:sp>
        <p:sp>
          <p:nvSpPr>
            <p:cNvPr id="56339" name="Text Box 1043"/>
            <p:cNvSpPr txBox="1">
              <a:spLocks noChangeArrowheads="1"/>
            </p:cNvSpPr>
            <p:nvPr/>
          </p:nvSpPr>
          <p:spPr bwMode="auto">
            <a:xfrm>
              <a:off x="4785" y="4050"/>
              <a:ext cx="1200" cy="330"/>
            </a:xfrm>
            <a:prstGeom prst="rect">
              <a:avLst/>
            </a:prstGeom>
            <a:noFill/>
            <a:ln w="9525">
              <a:noFill/>
              <a:miter lim="800000"/>
              <a:headEnd/>
              <a:tailEnd/>
            </a:ln>
          </p:spPr>
          <p:txBody>
            <a:bodyPr/>
            <a:lstStyle/>
            <a:p>
              <a:pPr algn="ctr" eaLnBrk="0" hangingPunct="0"/>
              <a:r>
                <a:rPr lang="en-GB" sz="1800" b="1" dirty="0"/>
                <a:t>W = 0.5</a:t>
              </a:r>
            </a:p>
          </p:txBody>
        </p:sp>
      </p:grpSp>
      <p:sp>
        <p:nvSpPr>
          <p:cNvPr id="56341" name="Text Box 1045"/>
          <p:cNvSpPr txBox="1">
            <a:spLocks noChangeArrowheads="1"/>
          </p:cNvSpPr>
          <p:nvPr/>
        </p:nvSpPr>
        <p:spPr bwMode="auto">
          <a:xfrm>
            <a:off x="7162800" y="1371600"/>
            <a:ext cx="1293813" cy="1960665"/>
          </a:xfrm>
          <a:prstGeom prst="rect">
            <a:avLst/>
          </a:prstGeom>
          <a:noFill/>
          <a:ln w="9525">
            <a:noFill/>
            <a:miter lim="800000"/>
            <a:headEnd/>
            <a:tailEnd/>
          </a:ln>
          <a:effectLst/>
        </p:spPr>
        <p:txBody>
          <a:bodyPr>
            <a:spAutoFit/>
          </a:bodyPr>
          <a:lstStyle/>
          <a:p>
            <a:pPr>
              <a:lnSpc>
                <a:spcPct val="70000"/>
              </a:lnSpc>
              <a:spcBef>
                <a:spcPct val="50000"/>
              </a:spcBef>
            </a:pPr>
            <a:r>
              <a:rPr lang="en-US" sz="1800" b="1" dirty="0"/>
              <a:t>For </a:t>
            </a:r>
            <a:r>
              <a:rPr lang="en-US" b="1" dirty="0"/>
              <a:t> OR</a:t>
            </a:r>
            <a:endParaRPr lang="en-US" sz="1800" dirty="0"/>
          </a:p>
          <a:p>
            <a:pPr>
              <a:lnSpc>
                <a:spcPct val="70000"/>
              </a:lnSpc>
              <a:spcBef>
                <a:spcPct val="50000"/>
              </a:spcBef>
            </a:pPr>
            <a:r>
              <a:rPr lang="en-US" dirty="0"/>
              <a:t>X</a:t>
            </a:r>
            <a:r>
              <a:rPr lang="en-US" sz="1800" dirty="0"/>
              <a:t> </a:t>
            </a:r>
            <a:r>
              <a:rPr lang="en-US" dirty="0"/>
              <a:t>Y</a:t>
            </a:r>
            <a:r>
              <a:rPr lang="en-US" sz="1800" dirty="0"/>
              <a:t> Output</a:t>
            </a:r>
          </a:p>
          <a:p>
            <a:pPr>
              <a:lnSpc>
                <a:spcPct val="70000"/>
              </a:lnSpc>
              <a:spcBef>
                <a:spcPct val="50000"/>
              </a:spcBef>
            </a:pPr>
            <a:r>
              <a:rPr lang="en-US" sz="1800" dirty="0"/>
              <a:t>0 0     </a:t>
            </a:r>
            <a:r>
              <a:rPr lang="en-US" dirty="0"/>
              <a:t>0</a:t>
            </a:r>
            <a:endParaRPr lang="en-US" sz="1800" dirty="0"/>
          </a:p>
          <a:p>
            <a:pPr>
              <a:lnSpc>
                <a:spcPct val="70000"/>
              </a:lnSpc>
              <a:spcBef>
                <a:spcPct val="50000"/>
              </a:spcBef>
            </a:pPr>
            <a:r>
              <a:rPr lang="en-US" sz="1800" dirty="0"/>
              <a:t>0 1     1</a:t>
            </a:r>
          </a:p>
          <a:p>
            <a:pPr>
              <a:lnSpc>
                <a:spcPct val="70000"/>
              </a:lnSpc>
              <a:spcBef>
                <a:spcPct val="50000"/>
              </a:spcBef>
            </a:pPr>
            <a:r>
              <a:rPr lang="en-US" sz="1800" dirty="0"/>
              <a:t>1 0     1</a:t>
            </a:r>
          </a:p>
          <a:p>
            <a:pPr>
              <a:lnSpc>
                <a:spcPct val="70000"/>
              </a:lnSpc>
              <a:spcBef>
                <a:spcPct val="50000"/>
              </a:spcBef>
            </a:pPr>
            <a:r>
              <a:rPr lang="en-US" sz="1800" dirty="0"/>
              <a:t>1 1     1</a:t>
            </a:r>
          </a:p>
        </p:txBody>
      </p:sp>
      <p:sp>
        <p:nvSpPr>
          <p:cNvPr id="56342" name="Line 1046"/>
          <p:cNvSpPr>
            <a:spLocks noChangeShapeType="1"/>
          </p:cNvSpPr>
          <p:nvPr/>
        </p:nvSpPr>
        <p:spPr bwMode="auto">
          <a:xfrm>
            <a:off x="7162800" y="2019300"/>
            <a:ext cx="1219200" cy="0"/>
          </a:xfrm>
          <a:prstGeom prst="line">
            <a:avLst/>
          </a:prstGeom>
          <a:noFill/>
          <a:ln w="9525">
            <a:solidFill>
              <a:schemeClr val="tx1"/>
            </a:solidFill>
            <a:miter lim="800000"/>
            <a:headEnd/>
            <a:tailEnd/>
          </a:ln>
          <a:effectLst/>
        </p:spPr>
        <p:txBody>
          <a:bodyPr wrap="none" anchor="ctr"/>
          <a:lstStyle/>
          <a:p>
            <a:endParaRPr lang="en-US"/>
          </a:p>
        </p:txBody>
      </p:sp>
      <p:sp>
        <p:nvSpPr>
          <p:cNvPr id="56343" name="Line 1047"/>
          <p:cNvSpPr>
            <a:spLocks noChangeShapeType="1"/>
          </p:cNvSpPr>
          <p:nvPr/>
        </p:nvSpPr>
        <p:spPr bwMode="auto">
          <a:xfrm>
            <a:off x="7645400" y="1752600"/>
            <a:ext cx="0" cy="1600200"/>
          </a:xfrm>
          <a:prstGeom prst="line">
            <a:avLst/>
          </a:prstGeom>
          <a:noFill/>
          <a:ln w="9525">
            <a:solidFill>
              <a:schemeClr val="tx1"/>
            </a:solidFill>
            <a:miter lim="800000"/>
            <a:headEnd/>
            <a:tailEnd/>
          </a:ln>
          <a:effectLst/>
        </p:spPr>
        <p:txBody>
          <a:bodyPr wrap="none" anchor="ctr"/>
          <a:lstStyle/>
          <a:p>
            <a:endParaRPr lang="en-US"/>
          </a:p>
        </p:txBody>
      </p:sp>
      <p:graphicFrame>
        <p:nvGraphicFramePr>
          <p:cNvPr id="53252" name="Object 4"/>
          <p:cNvGraphicFramePr>
            <a:graphicFrameLocks noChangeAspect="1"/>
          </p:cNvGraphicFramePr>
          <p:nvPr/>
        </p:nvGraphicFramePr>
        <p:xfrm>
          <a:off x="4343400" y="4114800"/>
          <a:ext cx="4419600" cy="1436688"/>
        </p:xfrm>
        <a:graphic>
          <a:graphicData uri="http://schemas.openxmlformats.org/presentationml/2006/ole">
            <mc:AlternateContent xmlns:mc="http://schemas.openxmlformats.org/markup-compatibility/2006">
              <mc:Choice xmlns:v="urn:schemas-microsoft-com:vml" Requires="v">
                <p:oleObj spid="_x0000_s53254" name="Worksheet" r:id="rId3" imgW="3705225" imgH="1200150" progId="Excel.Sheet.8">
                  <p:embed/>
                </p:oleObj>
              </mc:Choice>
              <mc:Fallback>
                <p:oleObj name="Worksheet" r:id="rId3" imgW="3705225" imgH="1200150" progId="Excel.Sheet.8">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4114800"/>
                        <a:ext cx="4419600" cy="1436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3253" name="Object 5"/>
          <p:cNvGraphicFramePr>
            <a:graphicFrameLocks noChangeAspect="1"/>
          </p:cNvGraphicFramePr>
          <p:nvPr/>
        </p:nvGraphicFramePr>
        <p:xfrm>
          <a:off x="304800" y="4191000"/>
          <a:ext cx="3657600" cy="1401763"/>
        </p:xfrm>
        <a:graphic>
          <a:graphicData uri="http://schemas.openxmlformats.org/presentationml/2006/ole">
            <mc:AlternateContent xmlns:mc="http://schemas.openxmlformats.org/markup-compatibility/2006">
              <mc:Choice xmlns:v="urn:schemas-microsoft-com:vml" Requires="v">
                <p:oleObj spid="_x0000_s53255" name="Worksheet" r:id="rId5" imgW="2781300" imgH="1200150" progId="Excel.Sheet.8">
                  <p:embed/>
                </p:oleObj>
              </mc:Choice>
              <mc:Fallback>
                <p:oleObj name="Worksheet" r:id="rId5" imgW="2781300" imgH="1200150" progId="Excel.Sheet.8">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04800" y="4191000"/>
                        <a:ext cx="3657600" cy="1401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 name="Text Box 7"/>
          <p:cNvSpPr txBox="1">
            <a:spLocks noChangeArrowheads="1"/>
          </p:cNvSpPr>
          <p:nvPr/>
        </p:nvSpPr>
        <p:spPr bwMode="auto">
          <a:xfrm>
            <a:off x="4114800" y="5562600"/>
            <a:ext cx="4343400" cy="1006475"/>
          </a:xfrm>
          <a:prstGeom prst="rect">
            <a:avLst/>
          </a:prstGeom>
          <a:noFill/>
          <a:ln w="9525">
            <a:noFill/>
            <a:miter lim="800000"/>
            <a:headEnd/>
            <a:tailEnd/>
          </a:ln>
          <a:effectLst/>
        </p:spPr>
        <p:txBody>
          <a:bodyPr>
            <a:spAutoFit/>
          </a:bodyPr>
          <a:lstStyle/>
          <a:p>
            <a:r>
              <a:rPr lang="en-US" altLang="ko-KR" sz="2000" dirty="0">
                <a:ea typeface="굴림" charset="-127"/>
              </a:rPr>
              <a:t>Decision </a:t>
            </a:r>
            <a:r>
              <a:rPr lang="en-US" altLang="ko-KR" sz="2000" dirty="0" err="1">
                <a:ea typeface="굴림" charset="-127"/>
              </a:rPr>
              <a:t>hyperplane</a:t>
            </a:r>
            <a:r>
              <a:rPr lang="en-US" altLang="ko-KR" sz="2000" dirty="0">
                <a:ea typeface="굴림" charset="-127"/>
              </a:rPr>
              <a:t> :</a:t>
            </a:r>
          </a:p>
          <a:p>
            <a:r>
              <a:rPr lang="en-US" altLang="ko-KR" sz="2000" dirty="0">
                <a:ea typeface="굴림" charset="-127"/>
              </a:rPr>
              <a:t>	w</a:t>
            </a:r>
            <a:r>
              <a:rPr lang="en-US" altLang="ko-KR" sz="2000" baseline="-25000" dirty="0">
                <a:ea typeface="굴림" charset="-127"/>
              </a:rPr>
              <a:t>0</a:t>
            </a:r>
            <a:r>
              <a:rPr lang="en-US" altLang="ko-KR" sz="2000" dirty="0">
                <a:ea typeface="굴림" charset="-127"/>
              </a:rPr>
              <a:t> + w</a:t>
            </a:r>
            <a:r>
              <a:rPr lang="en-US" altLang="ko-KR" sz="2000" baseline="-25000" dirty="0">
                <a:ea typeface="굴림" charset="-127"/>
              </a:rPr>
              <a:t>1</a:t>
            </a:r>
            <a:r>
              <a:rPr lang="en-US" altLang="ko-KR" sz="2000" dirty="0">
                <a:ea typeface="굴림" charset="-127"/>
              </a:rPr>
              <a:t> x</a:t>
            </a:r>
            <a:r>
              <a:rPr lang="en-US" altLang="ko-KR" sz="2000" baseline="-25000" dirty="0">
                <a:ea typeface="굴림" charset="-127"/>
              </a:rPr>
              <a:t>1</a:t>
            </a:r>
            <a:r>
              <a:rPr lang="en-US" altLang="ko-KR" sz="2000" dirty="0">
                <a:ea typeface="굴림" charset="-127"/>
              </a:rPr>
              <a:t> + w</a:t>
            </a:r>
            <a:r>
              <a:rPr lang="en-US" altLang="ko-KR" sz="2000" baseline="-25000" dirty="0">
                <a:ea typeface="굴림" charset="-127"/>
              </a:rPr>
              <a:t>2</a:t>
            </a:r>
            <a:r>
              <a:rPr lang="en-US" altLang="ko-KR" sz="2000" dirty="0">
                <a:ea typeface="굴림" charset="-127"/>
              </a:rPr>
              <a:t> x</a:t>
            </a:r>
            <a:r>
              <a:rPr lang="en-US" altLang="ko-KR" sz="2000" baseline="-25000" dirty="0">
                <a:ea typeface="굴림" charset="-127"/>
              </a:rPr>
              <a:t>2</a:t>
            </a:r>
            <a:r>
              <a:rPr lang="en-US" altLang="ko-KR" sz="2000" dirty="0">
                <a:ea typeface="굴림" charset="-127"/>
              </a:rPr>
              <a:t> = 0</a:t>
            </a:r>
          </a:p>
          <a:p>
            <a:r>
              <a:rPr lang="en-US" altLang="ko-KR" sz="2000" dirty="0">
                <a:ea typeface="굴림" charset="-127"/>
              </a:rPr>
              <a:t>	-0.3 + 0.5 x</a:t>
            </a:r>
            <a:r>
              <a:rPr lang="en-US" altLang="ko-KR" sz="2000" baseline="-25000" dirty="0">
                <a:ea typeface="굴림" charset="-127"/>
              </a:rPr>
              <a:t>1</a:t>
            </a:r>
            <a:r>
              <a:rPr lang="en-US" altLang="ko-KR" sz="2000" dirty="0">
                <a:ea typeface="굴림" charset="-127"/>
              </a:rPr>
              <a:t> + 0.5 x</a:t>
            </a:r>
            <a:r>
              <a:rPr lang="en-US" altLang="ko-KR" sz="2000" baseline="-25000" dirty="0">
                <a:ea typeface="굴림" charset="-127"/>
              </a:rPr>
              <a:t>2</a:t>
            </a:r>
            <a:r>
              <a:rPr lang="en-US" altLang="ko-KR" sz="2000" dirty="0">
                <a:ea typeface="굴림" charset="-127"/>
              </a:rPr>
              <a:t> = 0</a:t>
            </a:r>
            <a:endParaRPr lang="en-US" sz="2000" dirty="0"/>
          </a:p>
        </p:txBody>
      </p:sp>
      <p:sp>
        <p:nvSpPr>
          <p:cNvPr id="26" name="TextBox 25"/>
          <p:cNvSpPr txBox="1"/>
          <p:nvPr/>
        </p:nvSpPr>
        <p:spPr>
          <a:xfrm>
            <a:off x="8077200" y="4815840"/>
            <a:ext cx="381000" cy="738664"/>
          </a:xfrm>
          <a:prstGeom prst="rect">
            <a:avLst/>
          </a:prstGeom>
          <a:solidFill>
            <a:schemeClr val="bg1"/>
          </a:solidFill>
        </p:spPr>
        <p:txBody>
          <a:bodyPr wrap="square" rtlCol="0">
            <a:spAutoFit/>
          </a:bodyPr>
          <a:lstStyle/>
          <a:p>
            <a:r>
              <a:rPr lang="en-US" sz="1400" dirty="0"/>
              <a:t>1</a:t>
            </a:r>
          </a:p>
          <a:p>
            <a:r>
              <a:rPr lang="en-US" sz="1400" dirty="0"/>
              <a:t>1</a:t>
            </a:r>
          </a:p>
          <a:p>
            <a:r>
              <a:rPr lang="en-US" sz="1400" dirty="0"/>
              <a:t>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28600"/>
            <a:ext cx="8229600" cy="1143000"/>
          </a:xfrm>
          <a:noFill/>
          <a:ln/>
        </p:spPr>
        <p:txBody>
          <a:bodyPr/>
          <a:lstStyle/>
          <a:p>
            <a:r>
              <a:rPr lang="en-US" dirty="0"/>
              <a:t>Summery of Today’s Lecture</a:t>
            </a:r>
          </a:p>
        </p:txBody>
      </p:sp>
      <p:sp>
        <p:nvSpPr>
          <p:cNvPr id="37891" name="Rectangle 3"/>
          <p:cNvSpPr>
            <a:spLocks noGrp="1" noChangeArrowheads="1"/>
          </p:cNvSpPr>
          <p:nvPr>
            <p:ph type="body" idx="1"/>
          </p:nvPr>
        </p:nvSpPr>
        <p:spPr>
          <a:xfrm>
            <a:off x="457200" y="1600200"/>
            <a:ext cx="7848600" cy="4953000"/>
          </a:xfrm>
          <a:noFill/>
          <a:ln/>
        </p:spPr>
        <p:txBody>
          <a:bodyPr>
            <a:noAutofit/>
          </a:bodyPr>
          <a:lstStyle/>
          <a:p>
            <a:r>
              <a:rPr lang="en-US" dirty="0"/>
              <a:t>Supervised</a:t>
            </a:r>
          </a:p>
          <a:p>
            <a:r>
              <a:rPr lang="en-US" dirty="0"/>
              <a:t>Artificial Neural Networks</a:t>
            </a:r>
          </a:p>
          <a:p>
            <a:r>
              <a:rPr lang="en-US" altLang="ko-KR" dirty="0" err="1">
                <a:ea typeface="굴림" charset="-127"/>
              </a:rPr>
              <a:t>Perceptrons</a:t>
            </a:r>
            <a:endParaRPr lang="en-US" dirty="0"/>
          </a:p>
          <a:p>
            <a:endParaRPr lang="en-US" dirty="0"/>
          </a:p>
          <a:p>
            <a:pPr>
              <a:buNone/>
            </a:pPr>
            <a:endParaRPr lang="en-US" sz="1800"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Today’s Lecture</a:t>
            </a:r>
          </a:p>
        </p:txBody>
      </p:sp>
      <p:sp>
        <p:nvSpPr>
          <p:cNvPr id="3" name="Content Placeholder 2"/>
          <p:cNvSpPr>
            <a:spLocks noGrp="1"/>
          </p:cNvSpPr>
          <p:nvPr>
            <p:ph idx="1"/>
          </p:nvPr>
        </p:nvSpPr>
        <p:spPr/>
        <p:txBody>
          <a:bodyPr>
            <a:normAutofit/>
          </a:bodyPr>
          <a:lstStyle/>
          <a:p>
            <a:r>
              <a:rPr lang="en-US" dirty="0"/>
              <a:t>Supervised</a:t>
            </a:r>
          </a:p>
          <a:p>
            <a:r>
              <a:rPr lang="en-US" dirty="0"/>
              <a:t>Artificial Neural Networks</a:t>
            </a:r>
          </a:p>
          <a:p>
            <a:r>
              <a:rPr lang="en-US" altLang="ko-KR" dirty="0" err="1">
                <a:ea typeface="굴림" charset="-127"/>
              </a:rPr>
              <a:t>Perceptrons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Supervised learning</a:t>
            </a:r>
          </a:p>
        </p:txBody>
      </p:sp>
      <p:sp>
        <p:nvSpPr>
          <p:cNvPr id="3" name="Content Placeholder 2"/>
          <p:cNvSpPr>
            <a:spLocks noGrp="1"/>
          </p:cNvSpPr>
          <p:nvPr>
            <p:ph idx="1"/>
          </p:nvPr>
        </p:nvSpPr>
        <p:spPr/>
        <p:txBody>
          <a:bodyPr>
            <a:normAutofit fontScale="77500" lnSpcReduction="20000"/>
          </a:bodyPr>
          <a:lstStyle/>
          <a:p>
            <a:r>
              <a:rPr lang="en-US" dirty="0"/>
              <a:t>In Supervised learning a task  is to give data to a function from labeled training data.</a:t>
            </a:r>
          </a:p>
          <a:p>
            <a:r>
              <a:rPr lang="en-US" dirty="0"/>
              <a:t>The training data consist of a set of </a:t>
            </a:r>
            <a:r>
              <a:rPr lang="en-US" i="1" dirty="0"/>
              <a:t>training examples</a:t>
            </a:r>
            <a:r>
              <a:rPr lang="en-US" dirty="0"/>
              <a:t>. </a:t>
            </a:r>
          </a:p>
          <a:p>
            <a:r>
              <a:rPr lang="en-US" dirty="0"/>
              <a:t>In supervised learning, each example is a </a:t>
            </a:r>
            <a:r>
              <a:rPr lang="en-US" i="1" dirty="0"/>
              <a:t>pair </a:t>
            </a:r>
            <a:r>
              <a:rPr lang="en-US" dirty="0"/>
              <a:t>consisting of an input object and a desired output value. </a:t>
            </a:r>
          </a:p>
          <a:p>
            <a:r>
              <a:rPr lang="en-US" dirty="0"/>
              <a:t>A supervised learning algorithm analyzes the training data and produces an inferred function, which can be used for mapping new examples. </a:t>
            </a:r>
          </a:p>
          <a:p>
            <a:r>
              <a:rPr lang="en-US" dirty="0"/>
              <a:t>An optimal scenario will allow for the algorithm to correctly determine the class labels for unseen instances. This requires the learning algorithm to generalize from the training data to unseen situations.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to consider</a:t>
            </a:r>
          </a:p>
        </p:txBody>
      </p:sp>
      <p:sp>
        <p:nvSpPr>
          <p:cNvPr id="3" name="Content Placeholder 2"/>
          <p:cNvSpPr>
            <a:spLocks noGrp="1"/>
          </p:cNvSpPr>
          <p:nvPr>
            <p:ph idx="1"/>
          </p:nvPr>
        </p:nvSpPr>
        <p:spPr>
          <a:xfrm>
            <a:off x="457200" y="1600200"/>
            <a:ext cx="8534400" cy="4525963"/>
          </a:xfrm>
        </p:spPr>
        <p:txBody>
          <a:bodyPr>
            <a:normAutofit fontScale="92500"/>
          </a:bodyPr>
          <a:lstStyle/>
          <a:p>
            <a:r>
              <a:rPr lang="en-US" dirty="0"/>
              <a:t>Factors to consider when choosing and applying a learning algorithm are:</a:t>
            </a:r>
          </a:p>
          <a:p>
            <a:pPr lvl="1"/>
            <a:r>
              <a:rPr lang="en-US" dirty="0"/>
              <a:t>Heterogeneity of the data</a:t>
            </a:r>
          </a:p>
          <a:p>
            <a:pPr lvl="2"/>
            <a:r>
              <a:rPr lang="en-US" dirty="0"/>
              <a:t>Input features be numerical and scaled to similar ranges</a:t>
            </a:r>
          </a:p>
          <a:p>
            <a:pPr lvl="2"/>
            <a:r>
              <a:rPr lang="en-US" dirty="0"/>
              <a:t>Support Vector Machines, linear regression, logistic regression, neural networks, and nearest neighbor methods,</a:t>
            </a:r>
          </a:p>
          <a:p>
            <a:pPr lvl="1"/>
            <a:r>
              <a:rPr lang="en-US" dirty="0"/>
              <a:t>Redundancy in the data </a:t>
            </a:r>
          </a:p>
          <a:p>
            <a:pPr lvl="2"/>
            <a:r>
              <a:rPr lang="en-US" dirty="0"/>
              <a:t>Input features contain redundant information some learning algorithms (e.g., linear regression, logistic regression, and distance based methods) will perform poorly because of numerical instabilities.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Factors to consider…</a:t>
            </a:r>
          </a:p>
        </p:txBody>
      </p:sp>
      <p:sp>
        <p:nvSpPr>
          <p:cNvPr id="3" name="Content Placeholder 2"/>
          <p:cNvSpPr>
            <a:spLocks noGrp="1"/>
          </p:cNvSpPr>
          <p:nvPr>
            <p:ph idx="1"/>
          </p:nvPr>
        </p:nvSpPr>
        <p:spPr/>
        <p:txBody>
          <a:bodyPr>
            <a:normAutofit lnSpcReduction="10000"/>
          </a:bodyPr>
          <a:lstStyle/>
          <a:p>
            <a:pPr lvl="1"/>
            <a:r>
              <a:rPr lang="en-US" sz="2600" dirty="0"/>
              <a:t>Presence</a:t>
            </a:r>
            <a:r>
              <a:rPr lang="en-US" dirty="0"/>
              <a:t> of interactions and non-linear  </a:t>
            </a:r>
          </a:p>
          <a:p>
            <a:pPr lvl="2"/>
            <a:r>
              <a:rPr lang="en-US" dirty="0"/>
              <a:t>If each of the features makes an independent contribution to the output, then algorithms based on linear functions (e.g., linear regression, logistic regression, Support Vector Machines, naive Bayes) and distance functions (e.g., nearest neighbor methods, support vector machines with Gaussian kernels) generally perform well. </a:t>
            </a:r>
          </a:p>
          <a:p>
            <a:pPr lvl="2"/>
            <a:r>
              <a:rPr lang="en-US" dirty="0"/>
              <a:t>However, if there are complex interactions among features, then algorithms such as decision trees and neural networks work better, because they are specifically designed to discover these interactions.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Artificial Neural Networks</a:t>
            </a:r>
          </a:p>
        </p:txBody>
      </p:sp>
      <p:sp>
        <p:nvSpPr>
          <p:cNvPr id="3" name="Content Placeholder 2"/>
          <p:cNvSpPr>
            <a:spLocks noGrp="1"/>
          </p:cNvSpPr>
          <p:nvPr>
            <p:ph sz="quarter" idx="1"/>
          </p:nvPr>
        </p:nvSpPr>
        <p:spPr/>
        <p:txBody>
          <a:bodyPr/>
          <a:lstStyle/>
          <a:p>
            <a:pPr algn="just">
              <a:buClr>
                <a:schemeClr val="tx1"/>
              </a:buClr>
              <a:buSzTx/>
              <a:buFont typeface="Arial" pitchFamily="34" charset="0"/>
              <a:buChar char="●"/>
            </a:pPr>
            <a:r>
              <a:rPr lang="en-US" dirty="0"/>
              <a:t>Artificial neural network (ANN) is a machine learning approach that models human brain and consists of a number of artificial neurons.</a:t>
            </a:r>
          </a:p>
          <a:p>
            <a:pPr algn="just">
              <a:buClr>
                <a:schemeClr val="tx1"/>
              </a:buClr>
              <a:buSzTx/>
              <a:buFont typeface="Arial" pitchFamily="34" charset="0"/>
              <a:buChar char="●"/>
            </a:pPr>
            <a:r>
              <a:rPr lang="en-US" dirty="0"/>
              <a:t>Neuron in ANNs tend to have fewer connections than biological neurons.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381000" y="457200"/>
            <a:ext cx="7793037" cy="1143000"/>
          </a:xfrm>
        </p:spPr>
        <p:txBody>
          <a:bodyPr>
            <a:normAutofit fontScale="90000"/>
          </a:bodyPr>
          <a:lstStyle/>
          <a:p>
            <a:pPr eaLnBrk="1" hangingPunct="1"/>
            <a:r>
              <a:rPr lang="en-US" altLang="ja-JP" sz="4000" b="1" dirty="0">
                <a:ea typeface="MS PGothic" pitchFamily="34" charset="-128"/>
              </a:rPr>
              <a:t>Neural Networks</a:t>
            </a:r>
            <a:br>
              <a:rPr lang="en-US" altLang="ja-JP" sz="4000" dirty="0">
                <a:ea typeface="MS PGothic" pitchFamily="34" charset="-128"/>
              </a:rPr>
            </a:br>
            <a:endParaRPr lang="en-US" sz="4000" dirty="0"/>
          </a:p>
        </p:txBody>
      </p:sp>
      <p:sp>
        <p:nvSpPr>
          <p:cNvPr id="246787" name="Rectangle 3"/>
          <p:cNvSpPr>
            <a:spLocks noGrp="1" noChangeArrowheads="1"/>
          </p:cNvSpPr>
          <p:nvPr>
            <p:ph type="body" idx="1"/>
          </p:nvPr>
        </p:nvSpPr>
        <p:spPr>
          <a:xfrm>
            <a:off x="0" y="1447800"/>
            <a:ext cx="8193088" cy="4114800"/>
          </a:xfrm>
        </p:spPr>
        <p:txBody>
          <a:bodyPr/>
          <a:lstStyle/>
          <a:p>
            <a:pPr eaLnBrk="1" hangingPunct="1"/>
            <a:r>
              <a:rPr lang="en-US" altLang="ja-JP" dirty="0">
                <a:ea typeface="MS PGothic" pitchFamily="34" charset="-128"/>
              </a:rPr>
              <a:t>A large number of very simple neuron like processing elements</a:t>
            </a:r>
          </a:p>
          <a:p>
            <a:pPr eaLnBrk="1" hangingPunct="1"/>
            <a:r>
              <a:rPr lang="en-US" altLang="ja-JP" dirty="0">
                <a:ea typeface="MS PGothic" pitchFamily="34" charset="-128"/>
              </a:rPr>
              <a:t>A large number of weighted connections between the elements</a:t>
            </a:r>
          </a:p>
          <a:p>
            <a:pPr eaLnBrk="1" hangingPunct="1"/>
            <a:r>
              <a:rPr lang="en-US" altLang="ja-JP" dirty="0">
                <a:ea typeface="MS PGothic" pitchFamily="34" charset="-128"/>
              </a:rPr>
              <a:t>Highly parallel, distributed control</a:t>
            </a:r>
          </a:p>
          <a:p>
            <a:pPr eaLnBrk="1" hangingPunct="1"/>
            <a:r>
              <a:rPr lang="en-US" altLang="ja-JP" dirty="0">
                <a:ea typeface="MS PGothic" pitchFamily="34" charset="-128"/>
              </a:rPr>
              <a:t>An emphasis on learning internal representations automatically</a:t>
            </a:r>
          </a:p>
          <a:p>
            <a:pPr eaLnBrk="1" hangingPunct="1"/>
            <a:endParaRPr lang="ja-JP" altLang="en-US">
              <a:ea typeface="MS PGothic" pitchFamily="34" charset="-128"/>
            </a:endParaRPr>
          </a:p>
        </p:txBody>
      </p:sp>
      <p:pic>
        <p:nvPicPr>
          <p:cNvPr id="19458" name="Picture 2" descr="http://insanedev.co.uk/wp-content/uploads/2013/04/neuralNetwork.jpg"/>
          <p:cNvPicPr>
            <a:picLocks noChangeAspect="1" noChangeArrowheads="1"/>
          </p:cNvPicPr>
          <p:nvPr/>
        </p:nvPicPr>
        <p:blipFill>
          <a:blip r:embed="rId2" cstate="print"/>
          <a:srcRect/>
          <a:stretch>
            <a:fillRect/>
          </a:stretch>
        </p:blipFill>
        <p:spPr bwMode="auto">
          <a:xfrm>
            <a:off x="5791200" y="4572000"/>
            <a:ext cx="3352800" cy="201168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67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67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467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678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p:cNvSpPr>
            <a:spLocks noGrp="1" noChangeArrowheads="1"/>
          </p:cNvSpPr>
          <p:nvPr>
            <p:ph type="title"/>
          </p:nvPr>
        </p:nvSpPr>
        <p:spPr>
          <a:xfrm>
            <a:off x="762000" y="533400"/>
            <a:ext cx="7793037" cy="1143000"/>
          </a:xfrm>
        </p:spPr>
        <p:txBody>
          <a:bodyPr>
            <a:normAutofit fontScale="90000"/>
          </a:bodyPr>
          <a:lstStyle/>
          <a:p>
            <a:pPr eaLnBrk="1" hangingPunct="1"/>
            <a:r>
              <a:rPr lang="en-US" altLang="ja-JP" sz="4000" dirty="0">
                <a:ea typeface="MS PGothic" pitchFamily="34" charset="-128"/>
              </a:rPr>
              <a:t>Why Neural Nets?</a:t>
            </a:r>
            <a:br>
              <a:rPr lang="en-US" altLang="ja-JP" sz="4000" dirty="0">
                <a:ea typeface="MS PGothic" pitchFamily="34" charset="-128"/>
              </a:rPr>
            </a:br>
            <a:endParaRPr lang="en-US" sz="4000" dirty="0"/>
          </a:p>
        </p:txBody>
      </p:sp>
      <p:sp>
        <p:nvSpPr>
          <p:cNvPr id="247811" name="Rectangle 3"/>
          <p:cNvSpPr>
            <a:spLocks noGrp="1" noChangeArrowheads="1"/>
          </p:cNvSpPr>
          <p:nvPr>
            <p:ph type="body" idx="1"/>
          </p:nvPr>
        </p:nvSpPr>
        <p:spPr>
          <a:xfrm>
            <a:off x="838200" y="2017713"/>
            <a:ext cx="8116888" cy="4114800"/>
          </a:xfrm>
        </p:spPr>
        <p:txBody>
          <a:bodyPr/>
          <a:lstStyle/>
          <a:p>
            <a:pPr eaLnBrk="1" hangingPunct="1"/>
            <a:r>
              <a:rPr lang="en-US" altLang="ja-JP">
                <a:ea typeface="MS PGothic" pitchFamily="34" charset="-128"/>
              </a:rPr>
              <a:t>Solving problems under the constraints similar to those of the brain may lead to solutions to AI problems that might otherwise be overlooked.</a:t>
            </a:r>
          </a:p>
          <a:p>
            <a:pPr eaLnBrk="1" hangingPunct="1"/>
            <a:r>
              <a:rPr lang="en-US" altLang="ja-JP">
                <a:ea typeface="MS PGothic" pitchFamily="34" charset="-128"/>
              </a:rPr>
              <a:t>Individual neurons operate relatively slowly, but make up for that with </a:t>
            </a:r>
            <a:r>
              <a:rPr lang="en-US" altLang="ja-JP" b="1">
                <a:ea typeface="MS PGothic" pitchFamily="34" charset="-128"/>
              </a:rPr>
              <a:t>massive parallelism</a:t>
            </a:r>
            <a:r>
              <a:rPr lang="en-US" altLang="ja-JP">
                <a:ea typeface="MS PGothic" pitchFamily="34" charset="-128"/>
              </a:rPr>
              <a:t>.</a:t>
            </a:r>
          </a:p>
          <a:p>
            <a:pPr eaLnBrk="1" hangingPunct="1">
              <a:buFont typeface="Wingdings" pitchFamily="2" charset="2"/>
              <a:buNone/>
            </a:pPr>
            <a:endParaRPr lang="ja-JP" altLang="en-US">
              <a:solidFill>
                <a:srgbClr val="FF0000"/>
              </a:solidFill>
              <a:ea typeface="MS PGothic"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78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78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11984</TotalTime>
  <Words>994</Words>
  <Application>Microsoft Office PowerPoint</Application>
  <PresentationFormat>On-screen Show (4:3)</PresentationFormat>
  <Paragraphs>163</Paragraphs>
  <Slides>28</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28</vt:i4>
      </vt:variant>
    </vt:vector>
  </HeadingPairs>
  <TitlesOfParts>
    <vt:vector size="39" baseType="lpstr">
      <vt:lpstr>굴림</vt:lpstr>
      <vt:lpstr>MS PGothic</vt:lpstr>
      <vt:lpstr>Arial</vt:lpstr>
      <vt:lpstr>Calibri</vt:lpstr>
      <vt:lpstr>Comic Sans MS</vt:lpstr>
      <vt:lpstr>Symbol</vt:lpstr>
      <vt:lpstr>Times New Roman</vt:lpstr>
      <vt:lpstr>Wingdings</vt:lpstr>
      <vt:lpstr>Office Theme</vt:lpstr>
      <vt:lpstr>Bitmap Image</vt:lpstr>
      <vt:lpstr>Worksheet</vt:lpstr>
      <vt:lpstr>Artificial Intelligence Lecture No. 28</vt:lpstr>
      <vt:lpstr>Summary of Previous Lecture</vt:lpstr>
      <vt:lpstr>Today’s Lecture</vt:lpstr>
      <vt:lpstr>Supervised learning</vt:lpstr>
      <vt:lpstr>Factors to consider</vt:lpstr>
      <vt:lpstr>Factors to consider…</vt:lpstr>
      <vt:lpstr>Artificial Neural Networks</vt:lpstr>
      <vt:lpstr>Neural Networks </vt:lpstr>
      <vt:lpstr>Why Neural Nets? </vt:lpstr>
      <vt:lpstr>The Parts of a Neuron </vt:lpstr>
      <vt:lpstr>How it Works</vt:lpstr>
      <vt:lpstr>How it Works</vt:lpstr>
      <vt:lpstr>How it Works</vt:lpstr>
      <vt:lpstr>How it Works</vt:lpstr>
      <vt:lpstr>How it Works</vt:lpstr>
      <vt:lpstr>How it Works</vt:lpstr>
      <vt:lpstr>Portion of a network: two interconnected cells.</vt:lpstr>
      <vt:lpstr>Warren and Walter, 1943</vt:lpstr>
      <vt:lpstr>Neural network representation</vt:lpstr>
      <vt:lpstr> Perceptrons</vt:lpstr>
      <vt:lpstr>PowerPoint Presentation</vt:lpstr>
      <vt:lpstr>Representation Power of Perceptrons</vt:lpstr>
      <vt:lpstr>Perceptron Training</vt:lpstr>
      <vt:lpstr>Simple network</vt:lpstr>
      <vt:lpstr>Training Perceptrons</vt:lpstr>
      <vt:lpstr>Training Perceptrons</vt:lpstr>
      <vt:lpstr>Training Perceptrons</vt:lpstr>
      <vt:lpstr>Summery of Today’s Lecture</vt:lpstr>
    </vt:vector>
  </TitlesOfParts>
  <Company>GHAZALA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GHAZALA</dc:creator>
  <cp:lastModifiedBy>Administrator</cp:lastModifiedBy>
  <cp:revision>535</cp:revision>
  <dcterms:created xsi:type="dcterms:W3CDTF">2012-02-27T05:45:45Z</dcterms:created>
  <dcterms:modified xsi:type="dcterms:W3CDTF">2016-12-13T10:38:20Z</dcterms:modified>
</cp:coreProperties>
</file>